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63" r:id="rId3"/>
    <p:sldId id="344" r:id="rId4"/>
    <p:sldId id="314" r:id="rId5"/>
    <p:sldId id="361" r:id="rId6"/>
    <p:sldId id="359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52" userDrawn="1">
          <p15:clr>
            <a:srgbClr val="A4A3A4"/>
          </p15:clr>
        </p15:guide>
        <p15:guide id="4" pos="53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Xx" initials="x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5050"/>
    <a:srgbClr val="A9D18E"/>
    <a:srgbClr val="FF0000"/>
    <a:srgbClr val="B4B000"/>
    <a:srgbClr val="FF6600"/>
    <a:srgbClr val="646262"/>
    <a:srgbClr val="004178"/>
    <a:srgbClr val="003F77"/>
    <a:srgbClr val="0B0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9314" autoAdjust="0"/>
  </p:normalViewPr>
  <p:slideViewPr>
    <p:cSldViewPr snapToGrid="0" showGuides="1">
      <p:cViewPr varScale="1">
        <p:scale>
          <a:sx n="88" d="100"/>
          <a:sy n="88" d="100"/>
        </p:scale>
        <p:origin x="-1325" y="-82"/>
      </p:cViewPr>
      <p:guideLst>
        <p:guide orient="horz" pos="618"/>
        <p:guide orient="horz" pos="3952"/>
        <p:guide pos="408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1.527291590473134E-2"/>
          <c:y val="7.7934576263885641E-2"/>
          <c:w val="1"/>
          <c:h val="0.7355584514379757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9D18E">
                    <a:shade val="30000"/>
                    <a:satMod val="115000"/>
                  </a:srgbClr>
                </a:gs>
                <a:gs pos="50000">
                  <a:srgbClr val="A9D18E">
                    <a:shade val="67500"/>
                    <a:satMod val="115000"/>
                  </a:srgbClr>
                </a:gs>
                <a:gs pos="100000">
                  <a:srgbClr val="A9D18E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49A-4A00-AB70-4AF466E40A8A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1-149A-4A00-AB70-4AF466E40A8A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800" b="1" i="0" u="none" strike="noStrike" kern="1200" spc="-130" baseline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spc="-130" baseline="0" dirty="0" smtClean="0"/>
                      <a:t>6,6</a:t>
                    </a:r>
                    <a:endParaRPr lang="en-US" sz="1800" spc="-13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49A-4A00-AB70-4AF466E40A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800" b="1" i="0" u="none" strike="noStrike" kern="1200" spc="-130" baseline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/>
                      <a:t>2,7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49A-4A00-AB70-4AF466E40A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800" b="1" i="0" u="none" strike="noStrike" kern="1200" spc="-130" baseline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/>
                      <a:t>0,5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9A-4A00-AB70-4AF466E40A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200" b="1" i="0" u="none" strike="noStrike" kern="1200" spc="-13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Средства ГК-ФСР ЖКХ</c:v>
                </c:pt>
                <c:pt idx="1">
                  <c:v>Областной бюджет</c:v>
                </c:pt>
                <c:pt idx="2">
                  <c:v>Местные бюджеты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45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9A-4A00-AB70-4AF466E40A8A}"/>
            </c:ext>
          </c:extLst>
        </c:ser>
        <c:dLbls>
          <c:showVal val="1"/>
        </c:dLbls>
        <c:gapWidth val="95"/>
        <c:overlap val="100"/>
        <c:axId val="77523200"/>
        <c:axId val="77521664"/>
      </c:barChart>
      <c:valAx>
        <c:axId val="77521664"/>
        <c:scaling>
          <c:orientation val="minMax"/>
          <c:max val="110"/>
          <c:min val="0"/>
        </c:scaling>
        <c:delete val="1"/>
        <c:axPos val="l"/>
        <c:numFmt formatCode="General" sourceLinked="1"/>
        <c:majorTickMark val="none"/>
        <c:tickLblPos val="none"/>
        <c:crossAx val="77523200"/>
        <c:crosses val="autoZero"/>
        <c:crossBetween val="between"/>
        <c:majorUnit val="20"/>
        <c:minorUnit val="8"/>
      </c:valAx>
      <c:catAx>
        <c:axId val="7752320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52166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zero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 marL="0" algn="ctr" defTabSz="914400" rtl="0" eaLnBrk="1" latinLnBrk="0" hangingPunct="1">
        <a:defRPr lang="ru-RU" sz="1400" b="1" kern="1200" baseline="0">
          <a:solidFill>
            <a:schemeClr val="dk1"/>
          </a:solidFill>
          <a:latin typeface="+mn-lt"/>
          <a:ea typeface="+mn-ea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"/>
          <c:y val="0.23996679245208849"/>
          <c:w val="0.68846943801141269"/>
          <c:h val="0.7340821329093040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государственной корпорации - Фонда содействия реформированию ЖКХ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8100">
              <a:noFill/>
            </a:ln>
            <a:scene3d>
              <a:camera prst="orthographicFront"/>
              <a:lightRig rig="threePt" dir="t"/>
            </a:scene3d>
            <a:sp3d prstMaterial="dkEdge"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875-419E-A3F0-4EC034344DA7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0875-419E-A3F0-4EC034344DA7}"/>
              </c:ext>
            </c:extLst>
          </c:dPt>
          <c:dLbls>
            <c:dLbl>
              <c:idx val="0"/>
              <c:layout>
                <c:manualLayout>
                  <c:x val="0.20133468734813115"/>
                  <c:y val="6.16883590001730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r>
                      <a:rPr lang="en-US" baseline="0" dirty="0" smtClean="0"/>
                      <a:t> 058,3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75-419E-A3F0-4EC034344D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006965295803471"/>
                  <c:y val="-6.49351147370243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756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75-419E-A3F0-4EC034344D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496635766435728"/>
                  <c:y val="-6.49351147370254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en-US" baseline="0" dirty="0" smtClean="0"/>
                      <a:t> 068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2019-2025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20127.060000000001</c:v>
                </c:pt>
                <c:pt idx="1">
                  <c:v>1758.6299999999999</c:v>
                </c:pt>
                <c:pt idx="2">
                  <c:v>2068.16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75-419E-A3F0-4EC034344D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Консолидированный бюджет Архангельской области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dPt>
            <c:idx val="1"/>
            <c:spPr>
              <a:solidFill>
                <a:srgbClr val="A9D18E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75-419E-A3F0-4EC034344DA7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2019-2025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400</c:v>
                </c:pt>
                <c:pt idx="1">
                  <c:v>500</c:v>
                </c:pt>
                <c:pt idx="2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875-419E-A3F0-4EC034344DA7}"/>
            </c:ext>
          </c:extLst>
        </c:ser>
        <c:dLbls>
          <c:showVal val="1"/>
        </c:dLbls>
        <c:gapWidth val="95"/>
        <c:overlap val="100"/>
        <c:axId val="98388992"/>
        <c:axId val="98387456"/>
      </c:barChart>
      <c:valAx>
        <c:axId val="98387456"/>
        <c:scaling>
          <c:orientation val="minMax"/>
          <c:max val="22000"/>
          <c:min val="0"/>
        </c:scaling>
        <c:delete val="1"/>
        <c:axPos val="l"/>
        <c:numFmt formatCode="General" sourceLinked="1"/>
        <c:tickLblPos val="none"/>
        <c:crossAx val="98388992"/>
        <c:crosses val="autoZero"/>
        <c:crossBetween val="between"/>
        <c:majorUnit val="5000"/>
        <c:minorUnit val="8"/>
      </c:valAx>
      <c:catAx>
        <c:axId val="98388992"/>
        <c:scaling>
          <c:orientation val="minMax"/>
        </c:scaling>
        <c:delete val="1"/>
        <c:axPos val="b"/>
        <c:numFmt formatCode="General" sourceLinked="0"/>
        <c:tickLblPos val="none"/>
        <c:crossAx val="98387456"/>
        <c:crosses val="autoZero"/>
        <c:auto val="1"/>
        <c:lblAlgn val="ctr"/>
        <c:lblOffset val="100"/>
      </c:catAx>
      <c:spPr>
        <a:noFill/>
        <a:ln>
          <a:noFill/>
        </a:ln>
        <a:effectLst/>
        <a:sp3d/>
      </c:spPr>
    </c:plotArea>
    <c:legend>
      <c:legendPos val="t"/>
      <c:layout>
        <c:manualLayout>
          <c:xMode val="edge"/>
          <c:yMode val="edge"/>
          <c:x val="0.71184266702770493"/>
          <c:y val="0.29545553900363458"/>
          <c:w val="0.28815733297229518"/>
          <c:h val="0.64148684028543845"/>
        </c:manualLayout>
      </c:layout>
      <c:txPr>
        <a:bodyPr/>
        <a:lstStyle/>
        <a:p>
          <a:pPr>
            <a:defRPr sz="1200" baseline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ru-RU" sz="1400" b="1" kern="1200" baseline="0">
          <a:solidFill>
            <a:schemeClr val="dk1"/>
          </a:solidFill>
          <a:latin typeface="+mn-lt"/>
          <a:ea typeface="+mn-ea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Лист1!$B$32:$B$52</c:f>
              <c:strCache>
                <c:ptCount val="21"/>
                <c:pt idx="0">
                  <c:v>Пинежский МР</c:v>
                </c:pt>
                <c:pt idx="1">
                  <c:v>Каргопольский МР</c:v>
                </c:pt>
                <c:pt idx="2">
                  <c:v>Мезенский МР</c:v>
                </c:pt>
                <c:pt idx="3">
                  <c:v>Верхнетоемский МР</c:v>
                </c:pt>
                <c:pt idx="4">
                  <c:v>Ленский МР</c:v>
                </c:pt>
                <c:pt idx="5">
                  <c:v>Приморский МР</c:v>
                </c:pt>
                <c:pt idx="6">
                  <c:v>Вилегодский МР</c:v>
                </c:pt>
                <c:pt idx="7">
                  <c:v>Холмогорский МР</c:v>
                </c:pt>
                <c:pt idx="8">
                  <c:v>Няндомский МР</c:v>
                </c:pt>
                <c:pt idx="9">
                  <c:v>Котласский МР</c:v>
                </c:pt>
                <c:pt idx="10">
                  <c:v>Новодвинск</c:v>
                </c:pt>
                <c:pt idx="11">
                  <c:v>Виноградовский МР</c:v>
                </c:pt>
                <c:pt idx="12">
                  <c:v>Плесецкий МР</c:v>
                </c:pt>
                <c:pt idx="13">
                  <c:v>Коношский МР</c:v>
                </c:pt>
                <c:pt idx="14">
                  <c:v>Котлас</c:v>
                </c:pt>
                <c:pt idx="15">
                  <c:v>Вельский МР</c:v>
                </c:pt>
                <c:pt idx="16">
                  <c:v>Красноборский МР</c:v>
                </c:pt>
                <c:pt idx="17">
                  <c:v>Северодвинск</c:v>
                </c:pt>
                <c:pt idx="18">
                  <c:v>Онежский МР</c:v>
                </c:pt>
                <c:pt idx="19">
                  <c:v>Устьянский МР</c:v>
                </c:pt>
                <c:pt idx="20">
                  <c:v>Архангельск</c:v>
                </c:pt>
              </c:strCache>
            </c:strRef>
          </c:cat>
          <c:val>
            <c:numRef>
              <c:f>Лист1!$C$32:$C$52</c:f>
              <c:numCache>
                <c:formatCode>_(* #,##0.00_);_(* \(#,##0.00\);_(* "-"??_);_(@_)</c:formatCode>
                <c:ptCount val="21"/>
                <c:pt idx="0">
                  <c:v>355.6</c:v>
                </c:pt>
                <c:pt idx="1">
                  <c:v>3381.7</c:v>
                </c:pt>
                <c:pt idx="2">
                  <c:v>3600.1</c:v>
                </c:pt>
                <c:pt idx="3">
                  <c:v>5491.1</c:v>
                </c:pt>
                <c:pt idx="4">
                  <c:v>6993.4</c:v>
                </c:pt>
                <c:pt idx="5">
                  <c:v>7173.5</c:v>
                </c:pt>
                <c:pt idx="6">
                  <c:v>10187.799999999997</c:v>
                </c:pt>
                <c:pt idx="7">
                  <c:v>10620.6</c:v>
                </c:pt>
                <c:pt idx="8">
                  <c:v>10855.449999999999</c:v>
                </c:pt>
                <c:pt idx="9">
                  <c:v>11498.79</c:v>
                </c:pt>
                <c:pt idx="10">
                  <c:v>11651.1</c:v>
                </c:pt>
                <c:pt idx="11">
                  <c:v>11958.5</c:v>
                </c:pt>
                <c:pt idx="12">
                  <c:v>13094.949999999999</c:v>
                </c:pt>
                <c:pt idx="13">
                  <c:v>17653.990000000005</c:v>
                </c:pt>
                <c:pt idx="14">
                  <c:v>20702.38</c:v>
                </c:pt>
                <c:pt idx="15">
                  <c:v>24929.9</c:v>
                </c:pt>
                <c:pt idx="16">
                  <c:v>26983.18</c:v>
                </c:pt>
                <c:pt idx="17">
                  <c:v>35198.699999999997</c:v>
                </c:pt>
                <c:pt idx="18">
                  <c:v>39848.699999999997</c:v>
                </c:pt>
                <c:pt idx="19">
                  <c:v>44843.340000000004</c:v>
                </c:pt>
                <c:pt idx="20">
                  <c:v>154589.76000000001</c:v>
                </c:pt>
              </c:numCache>
            </c:numRef>
          </c:val>
        </c:ser>
        <c:dLbls>
          <c:showVal val="1"/>
        </c:dLbls>
        <c:gapWidth val="182"/>
        <c:axId val="106713856"/>
        <c:axId val="106715392"/>
      </c:barChart>
      <c:catAx>
        <c:axId val="10671385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15392"/>
        <c:crosses val="autoZero"/>
        <c:auto val="1"/>
        <c:lblAlgn val="ctr"/>
        <c:lblOffset val="100"/>
      </c:catAx>
      <c:valAx>
        <c:axId val="1067153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1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0.03509</cdr:x>
      <cdr:y>0.19695</cdr:y>
    </cdr:from>
    <cdr:to>
      <cdr:x>0.22897</cdr:x>
      <cdr:y>0.31693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570" y="770389"/>
          <a:ext cx="1063963" cy="469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Arial Narrow" panose="020B0606020202030204" pitchFamily="34" charset="0"/>
            </a:rPr>
            <a:t>2019-2025</a:t>
          </a:r>
          <a:endParaRPr lang="ru-RU" sz="1800" b="1" dirty="0">
            <a:solidFill>
              <a:srgbClr val="FF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0.03974</cdr:x>
      <cdr:y>0.05175</cdr:y>
    </cdr:from>
    <cdr:to>
      <cdr:x>1</cdr:x>
      <cdr:y>0.2197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8088" y="202421"/>
          <a:ext cx="5269789" cy="656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Arial Narrow" panose="020B0606020202030204" pitchFamily="34" charset="0"/>
            </a:rPr>
            <a:t>ФИНАНСИРОВАНИЕ ПРОГРАММЫ 2019-2025,</a:t>
          </a:r>
        </a:p>
        <a:p xmlns:a="http://schemas.openxmlformats.org/drawingml/2006/main">
          <a:pPr algn="ctr"/>
          <a:r>
            <a:rPr lang="ru-RU" sz="1600" b="1" dirty="0" smtClean="0">
              <a:latin typeface="Arial Narrow" panose="020B0606020202030204" pitchFamily="34" charset="0"/>
            </a:rPr>
            <a:t>МЛН. РУБЛЕЙ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0.29615</cdr:x>
      <cdr:y>0.80303</cdr:y>
    </cdr:from>
    <cdr:to>
      <cdr:x>0.40561</cdr:x>
      <cdr:y>0.88265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25237" y="3141115"/>
          <a:ext cx="600699" cy="311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Arial Narrow" panose="020B0606020202030204" pitchFamily="34" charset="0"/>
            </a:rPr>
            <a:t>2019</a:t>
          </a:r>
          <a:endParaRPr lang="ru-RU" sz="1800" b="1" dirty="0">
            <a:solidFill>
              <a:srgbClr val="FF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0.23041</cdr:x>
      <cdr:y>0.32377</cdr:y>
    </cdr:from>
    <cdr:to>
      <cdr:x>0.36625</cdr:x>
      <cdr:y>0.4257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4474" y="1317795"/>
          <a:ext cx="763169" cy="414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</a:rPr>
            <a:t> 1 146,4</a:t>
          </a:r>
          <a:endParaRPr lang="ru-RU" sz="14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0.17757</cdr:x>
      <cdr:y>0.30122</cdr:y>
    </cdr:from>
    <cdr:to>
      <cdr:x>0.24518</cdr:x>
      <cdr:y>0.36308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997588" y="1226013"/>
          <a:ext cx="379895" cy="2517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0.53498</cdr:x>
      <cdr:y>0.79544</cdr:y>
    </cdr:from>
    <cdr:to>
      <cdr:x>0.64444</cdr:x>
      <cdr:y>0.87288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935915" y="3111457"/>
          <a:ext cx="600699" cy="302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Arial Narrow" panose="020B0606020202030204" pitchFamily="34" charset="0"/>
            </a:rPr>
            <a:t>2020</a:t>
          </a:r>
          <a:endParaRPr lang="ru-RU" sz="1800" b="1" dirty="0">
            <a:solidFill>
              <a:srgbClr val="FF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0.6572</cdr:x>
      <cdr:y>0.84001</cdr:y>
    </cdr:from>
    <cdr:to>
      <cdr:x>0.72345</cdr:x>
      <cdr:y>0.90288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692236" y="3418956"/>
          <a:ext cx="372233" cy="255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1400" b="1" dirty="0" smtClean="0">
              <a:latin typeface="Arial Narrow" panose="020B0606020202030204" pitchFamily="34" charset="0"/>
            </a:rPr>
            <a:t>53</a:t>
          </a:r>
          <a:endParaRPr lang="ru-RU" sz="14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0.63415</cdr:x>
      <cdr:y>0.88772</cdr:y>
    </cdr:from>
    <cdr:to>
      <cdr:x>0.66584</cdr:x>
      <cdr:y>0.90288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3562763" y="3613164"/>
          <a:ext cx="178025" cy="6170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0.43079</cdr:x>
      <cdr:y>0.84001</cdr:y>
    </cdr:from>
    <cdr:to>
      <cdr:x>0.50596</cdr:x>
      <cdr:y>0.90288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420257" y="3418955"/>
          <a:ext cx="422315" cy="255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</a:rPr>
            <a:t>130</a:t>
          </a:r>
          <a:endParaRPr lang="ru-RU" sz="14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0.40082</cdr:x>
      <cdr:y>0.88772</cdr:y>
    </cdr:from>
    <cdr:to>
      <cdr:x>0.44547</cdr:x>
      <cdr:y>0.91029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 flipV="1">
          <a:off x="2251853" y="3613164"/>
          <a:ext cx="250853" cy="9187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C2449131-0C71-4555-B065-62A9022337F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F1FCCB62-F887-46B2-8C76-B19A88369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21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CCB62-F887-46B2-8C76-B19A883693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28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20938"/>
            <a:ext cx="78867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A3DF-DC5C-4C54-BB00-CE4DD458D8F7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ОБРАЗЕЦ ЗАГОЛОВКА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39538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08742"/>
            <a:ext cx="7886700" cy="51029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52F6-0C76-448C-B5F3-520B1B84B794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6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1805"/>
            <a:ext cx="7886700" cy="510290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AC81-C18E-4D8D-8C90-0D24A3FFCD7E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71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028702"/>
            <a:ext cx="7886700" cy="50609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CED-EFFE-4784-B293-537A7FAFAFC6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51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001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01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C71-6CB4-435B-9CBA-2CC869E541A7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73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56174"/>
            <a:ext cx="386834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92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956174"/>
            <a:ext cx="3887391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19275"/>
            <a:ext cx="3887391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520C-75EB-463C-8742-EB517594B69C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654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1DB3-7C40-4BCE-90FC-FB0B39E44961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8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470-8438-4990-8019-26E72F0FB2AA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/>
            </a:lvl1pPr>
          </a:lstStyle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47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4823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48237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E4CF-2509-40F8-BBD2-2C0F3AEA2A4D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42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4823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48237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FC48-9A9A-45BE-AFA0-1C968C6749BB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87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9144000" cy="728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4057"/>
            <a:ext cx="7886700" cy="5102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CDED212-B5A5-442B-B831-76822A99895C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0273" y="6379382"/>
            <a:ext cx="448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11189" y="6377251"/>
            <a:ext cx="7921624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800" dirty="0" smtClean="0">
                <a:latin typeface="Arial Narrow" panose="020B0606020202030204" pitchFamily="34" charset="0"/>
              </a:rPr>
              <a:t>МИНИСТЕРСТВО ТОПЛИВНО-ЭНЕРГЕТИЧЕСКОГО КОМПЛЕКСА </a:t>
            </a:r>
          </a:p>
          <a:p>
            <a:pPr algn="r"/>
            <a:r>
              <a:rPr lang="ru-RU" sz="800" dirty="0" smtClean="0">
                <a:latin typeface="Arial Narrow" panose="020B0606020202030204" pitchFamily="34" charset="0"/>
              </a:rPr>
              <a:t>И ЖИЛИЩНО-КОММУНАЛЬНОГО ХОЗЯЙСТВА АРХАНГЕЛЬСКОЙ ОБЛАСТИ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56" y="140159"/>
            <a:ext cx="489505" cy="4833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822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 cap="all" baseline="0">
          <a:solidFill>
            <a:schemeClr val="bg1">
              <a:lumMod val="9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1.downloader.disk.yandex.ru/preview/8b4b5013edf6646d6659230bf2c5780e50e39769cc3f5d9aff1dc34f341aef08/inf/fKqInKw3d7bLFOeFnMGnhCmK6u9ssBPdoEQV45sZOdm4KxmcdN9i5lTFh7D7M7hIiZQDozqoz91Ad23q1_yEt5bIOFSGi630Sm0Hrb-Hbnmr8npumZHI4midPdWhecNq?uid=0&amp;filename=image-10-%D0%90%D1%80%D1%85%D0%B0%D0%BD%D0%B3%D0%B5%D0%BB%D1%8C%D1%81%D0%BA.jpg&amp;disposition=inline&amp;hash=&amp;limit=0&amp;content_type=image%2Fjpeg&amp;tknv=v2&amp;size=1163x7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1142997" y="-1142999"/>
            <a:ext cx="6858003" cy="9144001"/>
          </a:xfrm>
          <a:prstGeom prst="rect">
            <a:avLst/>
          </a:prstGeom>
          <a:gradFill>
            <a:gsLst>
              <a:gs pos="53000">
                <a:srgbClr val="00438B">
                  <a:alpha val="2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9444" y="513480"/>
            <a:ext cx="1205111" cy="1190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5794" y="2216964"/>
            <a:ext cx="8900160" cy="2592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</a:p>
          <a:p>
            <a:pPr algn="ctr"/>
            <a:endParaRPr lang="ru-RU" alt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реализации НАЦИОНАЛЬНОГО ПРОЕКТА </a:t>
            </a:r>
            <a:b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ЖильЁ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городская среда» в архангельской области, </a:t>
            </a:r>
            <a:b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реализации мероприятий адресной программы Архангельской области «переселение граждан из аварийного жилищного фонда» на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2025 годы»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611186" y="5308836"/>
            <a:ext cx="7921624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Заместитель министра топливно-энергетического комплекса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жилищно-коммунального хозяйства Архангельской области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Лемешева Тамара Трофимовна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2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8391" y="1792714"/>
            <a:ext cx="5619737" cy="15070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0554" y="1"/>
            <a:ext cx="7877175" cy="7132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ИТОГИ Реализации программы 2013-2018</a:t>
            </a: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3649" y="2093290"/>
            <a:ext cx="2481549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264,7</a:t>
            </a:r>
            <a:r>
              <a:rPr lang="ru-RU" sz="5000" b="1" spc="-5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тыс.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кв.м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6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43924" y="2024947"/>
            <a:ext cx="2915625" cy="4114596"/>
          </a:xfrm>
          <a:prstGeom prst="roundRect">
            <a:avLst/>
          </a:prstGeom>
          <a:ln w="1905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ПРОЦЕНТ ВЫПОЛНЕНИЯ МЕРОПРИЯТИЙ:</a:t>
            </a:r>
          </a:p>
          <a:p>
            <a:pPr algn="ctr"/>
            <a:r>
              <a:rPr lang="ru-RU" sz="5400" b="1" spc="-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100 </a:t>
            </a:r>
            <a:r>
              <a:rPr lang="ru-RU" sz="3600" b="1" spc="-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с учетом непредвиденных обстоятельств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203593" y="2822626"/>
            <a:ext cx="1775301" cy="5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аварийных дома</a:t>
            </a:r>
          </a:p>
          <a:p>
            <a:pPr algn="ctr">
              <a:lnSpc>
                <a:spcPct val="70000"/>
              </a:lnSpc>
              <a:defRPr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9210" y="2078988"/>
            <a:ext cx="1514303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963</a:t>
            </a:r>
            <a:endParaRPr lang="ru-RU" b="1" dirty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596573" y="1756292"/>
            <a:ext cx="4708553" cy="47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РАССЕЛЕНО: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8391" y="787663"/>
            <a:ext cx="8791158" cy="887386"/>
          </a:xfrm>
          <a:prstGeom prst="roundRect">
            <a:avLst/>
          </a:prstGeom>
          <a:ln w="1905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С 2013 года реализация мероприятий по переселению граждан из аварийного жилищного фонда осуществлялась в рамках региональной адресной программы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Переселение граждан из аварийного жилищного фонда» на 2013-2018 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годы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1631757" y="2831415"/>
            <a:ext cx="2779758" cy="5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___________________________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аварийного жилья</a:t>
            </a:r>
          </a:p>
          <a:p>
            <a:pPr algn="ctr">
              <a:lnSpc>
                <a:spcPct val="70000"/>
              </a:lnSpc>
              <a:defRPr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37685" y="2103368"/>
            <a:ext cx="1927509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15,6 </a:t>
            </a:r>
            <a:r>
              <a:rPr lang="ru-RU" sz="16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тыс.</a:t>
            </a:r>
            <a:endParaRPr lang="ru-RU" sz="1600" b="1" dirty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4012827" y="2831409"/>
            <a:ext cx="1775301" cy="5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граждан</a:t>
            </a:r>
          </a:p>
          <a:p>
            <a:pPr algn="ctr">
              <a:lnSpc>
                <a:spcPct val="70000"/>
              </a:lnSpc>
              <a:defRPr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 bwMode="auto">
          <a:xfrm>
            <a:off x="339211" y="3292288"/>
            <a:ext cx="5278095" cy="47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ФИНАНСИРОВАНИЕ ВСЕГО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9,8 МЛРД. РУБ.</a:t>
            </a:r>
            <a:endParaRPr lang="ru-RU" sz="18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3" name="Диаграмма 62"/>
          <p:cNvGraphicFramePr/>
          <p:nvPr>
            <p:extLst/>
          </p:nvPr>
        </p:nvGraphicFramePr>
        <p:xfrm>
          <a:off x="765253" y="2611829"/>
          <a:ext cx="4287328" cy="455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57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13222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Основания разработки программы 2019-2025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/>
              <a:t>2</a:t>
            </a: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0" y="858379"/>
            <a:ext cx="7725627" cy="95253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Указ 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Президента Российской Федерации от 7 мая 2018 года № 204 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О национальных целях и стратегических задачах развития Российской Федерации на период до 2024 года» 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247496" y="1538901"/>
            <a:ext cx="330377" cy="927462"/>
          </a:xfrm>
          <a:prstGeom prst="rightArrow">
            <a:avLst/>
          </a:prstGeom>
          <a:solidFill>
            <a:srgbClr val="FF5050"/>
          </a:solidFill>
          <a:ln w="38100">
            <a:solidFill>
              <a:srgbClr val="FF5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46" y="3511367"/>
            <a:ext cx="7725627" cy="124304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Федеральный 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проект 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Обеспечение устойчивого сокращения непригодного для проживания жилищного фонда» </a:t>
            </a:r>
            <a:endParaRPr lang="ru-RU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i="1" dirty="0" smtClean="0">
                <a:latin typeface="Arial Narrow" panose="020B0606020202030204" pitchFamily="34" charset="0"/>
              </a:rPr>
              <a:t>(</a:t>
            </a:r>
            <a:r>
              <a:rPr lang="ru-RU" sz="1600" i="1" dirty="0">
                <a:latin typeface="Arial Narrow" panose="020B0606020202030204" pitchFamily="34" charset="0"/>
              </a:rPr>
              <a:t>утвержден протоколом заседания проектного комитета по национальному проекту «Жилье и городская среда» от </a:t>
            </a:r>
            <a:r>
              <a:rPr lang="ru-RU" sz="1600" i="1" dirty="0" smtClean="0">
                <a:latin typeface="Arial Narrow" panose="020B0606020202030204" pitchFamily="34" charset="0"/>
              </a:rPr>
              <a:t>21.12.2018 </a:t>
            </a:r>
            <a:r>
              <a:rPr lang="ru-RU" sz="1600" i="1" dirty="0">
                <a:latin typeface="Arial Narrow" panose="020B0606020202030204" pitchFamily="34" charset="0"/>
              </a:rPr>
              <a:t>№ 3</a:t>
            </a:r>
            <a:r>
              <a:rPr lang="ru-RU" sz="1600" i="1" dirty="0" smtClean="0">
                <a:latin typeface="Arial Narrow" panose="020B0606020202030204" pitchFamily="34" charset="0"/>
              </a:rPr>
              <a:t>)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647" y="2201369"/>
            <a:ext cx="7725627" cy="95253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Национальный проект 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«Жилье и городская среда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ru-RU" sz="1600" i="1" dirty="0" smtClean="0">
                <a:latin typeface="Arial Narrow" panose="020B0606020202030204" pitchFamily="34" charset="0"/>
              </a:rPr>
              <a:t>(утвержден президиумом </a:t>
            </a:r>
            <a:r>
              <a:rPr lang="ru-RU" sz="1600" i="1" dirty="0">
                <a:latin typeface="Arial Narrow" panose="020B0606020202030204" pitchFamily="34" charset="0"/>
              </a:rPr>
              <a:t>Совета при Президенте Российской Федерации по стратегическому развитию и национальным </a:t>
            </a:r>
            <a:r>
              <a:rPr lang="ru-RU" sz="1600" i="1" dirty="0" smtClean="0">
                <a:latin typeface="Arial Narrow" panose="020B0606020202030204" pitchFamily="34" charset="0"/>
              </a:rPr>
              <a:t>проектам, протокол от 24.09.2018 № 12)</a:t>
            </a:r>
            <a:endParaRPr lang="ru-RU" sz="1600" i="1" dirty="0"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46" y="5123270"/>
            <a:ext cx="7725627" cy="124304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Адресная программа 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«Переселение граждан из аварийного жилищного фонда в Архангельской области на 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2019-2025 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годы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ru-RU" sz="1600" i="1" dirty="0" smtClean="0">
                <a:latin typeface="Arial Narrow" panose="020B0606020202030204" pitchFamily="34" charset="0"/>
              </a:rPr>
              <a:t>(постановление Правительства Архангельской области от 26.03.2019 № 153</a:t>
            </a:r>
            <a:r>
              <a:rPr lang="en-US" sz="1600" i="1" dirty="0" smtClean="0">
                <a:latin typeface="Arial Narrow" panose="020B0606020202030204" pitchFamily="34" charset="0"/>
              </a:rPr>
              <a:t>-</a:t>
            </a:r>
            <a:r>
              <a:rPr lang="ru-RU" sz="1600" i="1" dirty="0" err="1" smtClean="0">
                <a:latin typeface="Arial Narrow" panose="020B0606020202030204" pitchFamily="34" charset="0"/>
              </a:rPr>
              <a:t>пп</a:t>
            </a:r>
            <a:r>
              <a:rPr lang="ru-RU" sz="1600" i="1" dirty="0" smtClean="0">
                <a:latin typeface="Arial Narrow" panose="020B0606020202030204" pitchFamily="34" charset="0"/>
              </a:rPr>
              <a:t>)</a:t>
            </a:r>
            <a:endParaRPr lang="ru-RU" sz="1600" dirty="0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247495" y="2865080"/>
            <a:ext cx="330377" cy="927462"/>
          </a:xfrm>
          <a:prstGeom prst="rightArrow">
            <a:avLst/>
          </a:prstGeom>
          <a:solidFill>
            <a:srgbClr val="FF5050"/>
          </a:solidFill>
          <a:ln w="38100">
            <a:solidFill>
              <a:srgbClr val="FF5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247494" y="4466395"/>
            <a:ext cx="330377" cy="927462"/>
          </a:xfrm>
          <a:prstGeom prst="rightArrow">
            <a:avLst/>
          </a:prstGeom>
          <a:solidFill>
            <a:srgbClr val="FF5050"/>
          </a:solidFill>
          <a:ln w="38100">
            <a:solidFill>
              <a:srgbClr val="FF5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3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3339" y="1"/>
            <a:ext cx="7669214" cy="713222"/>
          </a:xfrm>
        </p:spPr>
        <p:txBody>
          <a:bodyPr>
            <a:normAutofit/>
          </a:bodyPr>
          <a:lstStyle/>
          <a:p>
            <a:pPr fontAlgn="ctr"/>
            <a:r>
              <a:rPr lang="ru-RU" sz="1600" dirty="0" smtClean="0"/>
              <a:t>Цели и финансирование программы 2019-2025</a:t>
            </a:r>
            <a:endParaRPr lang="ru-RU" sz="1600" dirty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8459789" y="6349219"/>
            <a:ext cx="691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923671" y="2943707"/>
            <a:ext cx="2799332" cy="3276158"/>
          </a:xfrm>
          <a:prstGeom prst="roundRect">
            <a:avLst/>
          </a:prstGeom>
          <a:ln w="1905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Целевые показатели</a:t>
            </a:r>
          </a:p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 на 2019 год</a:t>
            </a:r>
            <a:endParaRPr lang="ru-RU" sz="16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b="1" spc="-2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5,43 тыс.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кв. метров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0,32 тыс. человек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ln w="28575"/>
                <a:solidFill>
                  <a:schemeClr val="tx1"/>
                </a:solidFill>
                <a:latin typeface="Arial Narrow" panose="020B0606020202030204" pitchFamily="34" charset="0"/>
              </a:rPr>
              <a:t>На 01.01.2020 </a:t>
            </a:r>
          </a:p>
          <a:p>
            <a:pPr algn="ctr"/>
            <a:r>
              <a:rPr lang="ru-RU" sz="1600" b="1" dirty="0" smtClean="0">
                <a:ln w="28575"/>
                <a:solidFill>
                  <a:schemeClr val="tx1"/>
                </a:solidFill>
                <a:latin typeface="Arial Narrow" panose="020B0606020202030204" pitchFamily="34" charset="0"/>
              </a:rPr>
              <a:t>расселено 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8,76 тыс. кв. метров (161 %)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0,48 тыс. человек (150 %)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4216941060"/>
              </p:ext>
            </p:extLst>
          </p:nvPr>
        </p:nvGraphicFramePr>
        <p:xfrm>
          <a:off x="94837" y="2674348"/>
          <a:ext cx="5618139" cy="407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1592242" y="865602"/>
            <a:ext cx="5619737" cy="16892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77651" y="1231493"/>
            <a:ext cx="2447906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spc="-5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474,3 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тыс. </a:t>
            </a:r>
            <a:r>
              <a:rPr lang="ru-RU" sz="16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кв.м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6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627444" y="1960829"/>
            <a:ext cx="1775301" cy="5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аварийный дом</a:t>
            </a:r>
          </a:p>
          <a:p>
            <a:pPr algn="ctr">
              <a:lnSpc>
                <a:spcPct val="70000"/>
              </a:lnSpc>
              <a:defRPr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04511" y="1217191"/>
            <a:ext cx="1380720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spc="-500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1 820</a:t>
            </a:r>
            <a:endParaRPr lang="ru-RU" b="1" spc="-100" dirty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020424" y="894495"/>
            <a:ext cx="4708553" cy="47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НЕОБХОДИМО РАССЕЛИТЬ: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3055608" y="1969618"/>
            <a:ext cx="2779758" cy="5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___________________________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аварийного жилья</a:t>
            </a:r>
          </a:p>
          <a:p>
            <a:pPr algn="ctr">
              <a:lnSpc>
                <a:spcPct val="70000"/>
              </a:lnSpc>
              <a:defRPr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5436678" y="1969612"/>
            <a:ext cx="1775301" cy="5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__________________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граждан</a:t>
            </a:r>
          </a:p>
          <a:p>
            <a:pPr algn="ctr">
              <a:lnSpc>
                <a:spcPct val="70000"/>
              </a:lnSpc>
              <a:defRPr/>
            </a:pPr>
            <a:endParaRPr lang="ru-RU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73503" y="1254441"/>
            <a:ext cx="2313517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spc="-500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  </a:t>
            </a:r>
            <a:r>
              <a:rPr lang="ru-RU" sz="16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тыс.</a:t>
            </a:r>
            <a:endParaRPr lang="ru-RU" sz="1600" b="1" dirty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0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730250" y="1"/>
            <a:ext cx="7831138" cy="713222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Аварийный жилищный фонд 01.01.2012-01.01.2017</a:t>
            </a: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701" y="772721"/>
            <a:ext cx="8676458" cy="481676"/>
          </a:xfrm>
          <a:prstGeom prst="roundRect">
            <a:avLst/>
          </a:prstGeom>
          <a:gradFill flip="none" rotWithShape="1">
            <a:gsLst>
              <a:gs pos="0">
                <a:srgbClr val="004178">
                  <a:shade val="30000"/>
                  <a:satMod val="115000"/>
                </a:srgbClr>
              </a:gs>
              <a:gs pos="50000">
                <a:srgbClr val="004178">
                  <a:shade val="67500"/>
                  <a:satMod val="115000"/>
                </a:srgbClr>
              </a:gs>
              <a:gs pos="100000">
                <a:srgbClr val="004178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cs typeface="Times New Roman" pitchFamily="18" charset="0"/>
              </a:rPr>
              <a:t>Объем аварийного жилищного фонда в разрезе муниципальных образований, </a:t>
            </a:r>
            <a:r>
              <a:rPr lang="ru-RU" b="1" dirty="0" err="1" smtClean="0">
                <a:latin typeface="Arial Narrow" panose="020B0606020202030204" pitchFamily="34" charset="0"/>
                <a:cs typeface="Times New Roman" pitchFamily="18" charset="0"/>
              </a:rPr>
              <a:t>кв.м</a:t>
            </a:r>
            <a:r>
              <a:rPr lang="ru-RU" b="1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8459789" y="6349219"/>
            <a:ext cx="691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0947051"/>
              </p:ext>
            </p:extLst>
          </p:nvPr>
        </p:nvGraphicFramePr>
        <p:xfrm>
          <a:off x="428368" y="1388269"/>
          <a:ext cx="8402594" cy="488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586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1.downloader.disk.yandex.ru/preview/70f8a54e01f525d4eb1ddba6f63a10c6c215d7c423ac4c512e8d4247b1b202b3/inf/fKqInKw3d7bLFOeFnMGnhAvpokaSn0henL4rNGIhjJaisDdqvnbyMKurN47RRVpc4mEKpF2oTuvHLzH3hGgruKuoe3XJX9skp1q4Laj84Iur8npumZHI4midPdWhecNq?uid=0&amp;filename=image-8-%D0%90%D1%80%D1%85%D0%B0%D0%BD%D0%B3%D0%B5%D0%BB%D1%8C%D1%81%D0%BA.JPG&amp;disposition=inline&amp;hash=&amp;limit=0&amp;content_type=image%2Fjpeg&amp;tknv=v2&amp;size=1163x7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" y="0"/>
            <a:ext cx="9144001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142999" y="-1143002"/>
            <a:ext cx="6858003" cy="9144001"/>
          </a:xfrm>
          <a:prstGeom prst="rect">
            <a:avLst/>
          </a:prstGeom>
          <a:gradFill>
            <a:gsLst>
              <a:gs pos="53000">
                <a:srgbClr val="00438B">
                  <a:alpha val="2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11190" y="2216964"/>
            <a:ext cx="7921625" cy="2592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благодарю 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 внимание!</a:t>
            </a:r>
          </a:p>
        </p:txBody>
      </p:sp>
      <p:pic>
        <p:nvPicPr>
          <p:cNvPr id="7" name="Picture 2" descr="html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50" y="449380"/>
            <a:ext cx="4148499" cy="2571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businaen\Desktop\hs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63" y="3857493"/>
            <a:ext cx="4091386" cy="2719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usinaen\Desktop\zts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463" y="3857494"/>
            <a:ext cx="4150945" cy="271994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4398" y="449379"/>
            <a:ext cx="4015875" cy="2571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2954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9356</TotalTime>
  <Words>305</Words>
  <Application>Microsoft Office PowerPoint</Application>
  <PresentationFormat>Экран (4:3)</PresentationFormat>
  <Paragraphs>84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ИТОГИ Реализации программы 2013-2018</vt:lpstr>
      <vt:lpstr>Основания разработки программы 2019-2025</vt:lpstr>
      <vt:lpstr>Цели и финансирование программы 2019-2025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Шелюк Илья Сергеевич</dc:creator>
  <cp:lastModifiedBy>Костяева</cp:lastModifiedBy>
  <cp:revision>698</cp:revision>
  <cp:lastPrinted>2020-02-17T13:51:55Z</cp:lastPrinted>
  <dcterms:created xsi:type="dcterms:W3CDTF">2017-04-21T08:37:00Z</dcterms:created>
  <dcterms:modified xsi:type="dcterms:W3CDTF">2020-02-17T14:59:16Z</dcterms:modified>
</cp:coreProperties>
</file>