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handoutMasterIdLst>
    <p:handoutMasterId r:id="rId24"/>
  </p:handoutMasterIdLst>
  <p:sldIdLst>
    <p:sldId id="291" r:id="rId2"/>
    <p:sldId id="411" r:id="rId3"/>
    <p:sldId id="297" r:id="rId4"/>
    <p:sldId id="404" r:id="rId5"/>
    <p:sldId id="403" r:id="rId6"/>
    <p:sldId id="402" r:id="rId7"/>
    <p:sldId id="401" r:id="rId8"/>
    <p:sldId id="400" r:id="rId9"/>
    <p:sldId id="399" r:id="rId10"/>
    <p:sldId id="398" r:id="rId11"/>
    <p:sldId id="407" r:id="rId12"/>
    <p:sldId id="406" r:id="rId13"/>
    <p:sldId id="405" r:id="rId14"/>
    <p:sldId id="409" r:id="rId15"/>
    <p:sldId id="410" r:id="rId16"/>
    <p:sldId id="408" r:id="rId17"/>
    <p:sldId id="412" r:id="rId18"/>
    <p:sldId id="413" r:id="rId19"/>
    <p:sldId id="414" r:id="rId20"/>
    <p:sldId id="415" r:id="rId21"/>
    <p:sldId id="292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A1E"/>
    <a:srgbClr val="00133A"/>
    <a:srgbClr val="000510"/>
    <a:srgbClr val="00091A"/>
    <a:srgbClr val="000099"/>
    <a:srgbClr val="000B22"/>
    <a:srgbClr val="000D26"/>
    <a:srgbClr val="001236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9412" autoAdjust="0"/>
    <p:restoredTop sz="94709" autoAdjust="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298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B2E8E9-BB4C-46C4-B343-1436AA1B6C87}" type="datetimeFigureOut">
              <a:rPr lang="ru-RU" smtClean="0"/>
              <a:pPr/>
              <a:t>25.03.2021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4684840-CAAD-4B0F-AF49-F5B7CF9477C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1303C54-F645-4B2C-895A-672A75391C5D}" type="datetimeFigureOut">
              <a:rPr lang="ru-RU" smtClean="0"/>
              <a:pPr/>
              <a:t>25.03.2021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70AF512-E7E7-4D96-8819-CCEC441F337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8A189-A9ED-462D-8808-9297CB9B8D98}" type="datetime1">
              <a:rPr lang="ru-RU" smtClean="0"/>
              <a:pPr/>
              <a:t>25.03.2021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014BF6-1EB6-4BB4-9948-3B031BB533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0B2A69-6A49-4AE0-B7E5-F3A8A4DB4E07}" type="datetime1">
              <a:rPr lang="ru-RU" smtClean="0"/>
              <a:pPr/>
              <a:t>25.03.2021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014BF6-1EB6-4BB4-9948-3B031BB533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BA9596-B896-4CF2-ADC6-762D0790473C}" type="datetime1">
              <a:rPr lang="ru-RU" smtClean="0"/>
              <a:pPr/>
              <a:t>25.03.2021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014BF6-1EB6-4BB4-9948-3B031BB533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639993-4516-4991-8388-5E7EC887CE04}" type="datetime1">
              <a:rPr lang="ru-RU" smtClean="0"/>
              <a:pPr/>
              <a:t>25.03.2021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014BF6-1EB6-4BB4-9948-3B031BB533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A5F19C-1D50-430F-80C1-6AAF5808D09D}" type="datetime1">
              <a:rPr lang="ru-RU" smtClean="0"/>
              <a:pPr/>
              <a:t>25.03.2021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014BF6-1EB6-4BB4-9948-3B031BB533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EF97DF-2351-4CCE-8877-2B2958B04DF5}" type="datetime1">
              <a:rPr lang="ru-RU" smtClean="0"/>
              <a:pPr/>
              <a:t>25.03.2021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014BF6-1EB6-4BB4-9948-3B031BB533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D9DA62-ADA6-48BB-8792-0B826632D02A}" type="datetime1">
              <a:rPr lang="ru-RU" smtClean="0"/>
              <a:pPr/>
              <a:t>25.03.2021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014BF6-1EB6-4BB4-9948-3B031BB533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11465A-FE45-44EA-BF57-51ACDF5069EE}" type="datetime1">
              <a:rPr lang="ru-RU" smtClean="0"/>
              <a:pPr/>
              <a:t>25.03.2021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014BF6-1EB6-4BB4-9948-3B031BB533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5E9579-A61E-4799-96A4-A167E3BC880F}" type="datetime1">
              <a:rPr lang="ru-RU" smtClean="0"/>
              <a:pPr/>
              <a:t>25.03.2021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014BF6-1EB6-4BB4-9948-3B031BB533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926CD3-0846-429F-ADA3-832E109A8135}" type="datetime1">
              <a:rPr lang="ru-RU" smtClean="0"/>
              <a:pPr/>
              <a:t>25.03.2021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014BF6-1EB6-4BB4-9948-3B031BB533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005E23-823E-42F2-8F74-0B92DC94FE11}" type="datetime1">
              <a:rPr lang="ru-RU" smtClean="0"/>
              <a:pPr/>
              <a:t>25.03.2021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014BF6-1EB6-4BB4-9948-3B031BB533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9BA4C1-F53F-4319-B655-55519D4ABD6B}" type="datetime1">
              <a:rPr lang="ru-RU" smtClean="0"/>
              <a:pPr/>
              <a:t>25.03.2021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014BF6-1EB6-4BB4-9948-3B031BB533A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014BF6-1EB6-4BB4-9948-3B031BB533AD}" type="slidenum">
              <a:rPr lang="ru-RU" smtClean="0"/>
              <a:pPr/>
              <a:t>1</a:t>
            </a:fld>
            <a:endParaRPr lang="ru-RU"/>
          </a:p>
        </p:txBody>
      </p:sp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642910" y="571480"/>
            <a:ext cx="8072494" cy="36009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«Ничто так не обязательно всему роду человеческому, как медицина».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                    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3200" dirty="0" smtClean="0"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 Марк Фабий </a:t>
            </a:r>
            <a:r>
              <a:rPr kumimoji="0" lang="ru-RU" sz="3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Квинтилиан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285720" y="214290"/>
          <a:ext cx="8501122" cy="628724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71900"/>
                <a:gridCol w="4929222"/>
              </a:tblGrid>
              <a:tr h="71438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/>
                          <a:ea typeface="Calibri"/>
                          <a:cs typeface="Times New Roman"/>
                        </a:rPr>
                        <a:t>Наименование полномочия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/>
                          <a:ea typeface="Calibri"/>
                          <a:cs typeface="Times New Roman"/>
                        </a:rPr>
                        <a:t>Информация о реализации полномочия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572864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800" dirty="0" smtClean="0"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+mn-lt"/>
                          <a:ea typeface="Calibri"/>
                          <a:cs typeface="Times New Roman"/>
                        </a:rPr>
                        <a:t>Осуществление </a:t>
                      </a:r>
                      <a:r>
                        <a:rPr lang="ru-RU" sz="1800" dirty="0">
                          <a:latin typeface="+mn-lt"/>
                          <a:ea typeface="Calibri"/>
                          <a:cs typeface="Times New Roman"/>
                        </a:rPr>
                        <a:t>мероприятий, предусмотренных Федеральным законом от 20 июля 2012 г. № 125-ФЗ «О донорстве крови и ее компонентов»</a:t>
                      </a:r>
                    </a:p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+mn-lt"/>
                          <a:ea typeface="Calibri"/>
                          <a:cs typeface="Times New Roman"/>
                        </a:rPr>
                        <a:t>(пункт 2 части 3 статьи 8 областного закона)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endParaRPr lang="ru-RU" sz="1800" dirty="0" smtClean="0"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+mn-lt"/>
                          <a:ea typeface="Calibri"/>
                          <a:cs typeface="Times New Roman"/>
                        </a:rPr>
                        <a:t>Мероприятия </a:t>
                      </a:r>
                      <a:r>
                        <a:rPr lang="ru-RU" sz="1800" dirty="0">
                          <a:latin typeface="+mn-lt"/>
                          <a:ea typeface="Calibri"/>
                          <a:cs typeface="Times New Roman"/>
                        </a:rPr>
                        <a:t>по организации, развитию и пропаганде донорства крови и ее компонентов проводятся через СМИ</a:t>
                      </a: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285720" y="214290"/>
          <a:ext cx="8501122" cy="628724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71900"/>
                <a:gridCol w="4929222"/>
              </a:tblGrid>
              <a:tr h="71438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/>
                          <a:ea typeface="Calibri"/>
                          <a:cs typeface="Times New Roman"/>
                        </a:rPr>
                        <a:t>Наименование полномочия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/>
                          <a:ea typeface="Calibri"/>
                          <a:cs typeface="Times New Roman"/>
                        </a:rPr>
                        <a:t>Информация о реализации полномочия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572864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800" dirty="0" smtClean="0"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+mn-lt"/>
                          <a:ea typeface="Calibri"/>
                          <a:cs typeface="Times New Roman"/>
                        </a:rPr>
                        <a:t>Наличие </a:t>
                      </a:r>
                      <a:r>
                        <a:rPr lang="ru-RU" sz="1800" dirty="0">
                          <a:latin typeface="+mn-lt"/>
                          <a:ea typeface="Calibri"/>
                          <a:cs typeface="Times New Roman"/>
                        </a:rPr>
                        <a:t>налоговых льгот по местным налогам </a:t>
                      </a:r>
                    </a:p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+mn-lt"/>
                          <a:ea typeface="Calibri"/>
                          <a:cs typeface="Times New Roman"/>
                        </a:rPr>
                        <a:t>в отношении медицинских работников и медицинских организаций, расположенных </a:t>
                      </a:r>
                    </a:p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+mn-lt"/>
                          <a:ea typeface="Calibri"/>
                          <a:cs typeface="Times New Roman"/>
                        </a:rPr>
                        <a:t>на территориях соответствующих муниципальных </a:t>
                      </a:r>
                      <a:r>
                        <a:rPr lang="ru-RU" sz="1800" dirty="0" smtClean="0">
                          <a:latin typeface="+mn-lt"/>
                          <a:ea typeface="Calibri"/>
                          <a:cs typeface="Times New Roman"/>
                        </a:rPr>
                        <a:t>образований (</a:t>
                      </a:r>
                      <a:r>
                        <a:rPr lang="ru-RU" sz="1800" dirty="0">
                          <a:latin typeface="+mn-lt"/>
                          <a:ea typeface="Calibri"/>
                          <a:cs typeface="Times New Roman"/>
                        </a:rPr>
                        <a:t>пункт 3 части 3 статьи </a:t>
                      </a:r>
                    </a:p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+mn-lt"/>
                          <a:ea typeface="Calibri"/>
                          <a:cs typeface="Times New Roman"/>
                        </a:rPr>
                        <a:t>8 областного закона)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800" dirty="0" smtClean="0"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+mn-lt"/>
                          <a:ea typeface="Calibri"/>
                          <a:cs typeface="Times New Roman"/>
                        </a:rPr>
                        <a:t>Не </a:t>
                      </a:r>
                      <a:r>
                        <a:rPr lang="ru-RU" sz="1800" dirty="0">
                          <a:latin typeface="+mn-lt"/>
                          <a:ea typeface="Calibri"/>
                          <a:cs typeface="Times New Roman"/>
                        </a:rPr>
                        <a:t>предусмотрено</a:t>
                      </a: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285720" y="214290"/>
          <a:ext cx="8501122" cy="628724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71900"/>
                <a:gridCol w="4929222"/>
              </a:tblGrid>
              <a:tr h="71438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/>
                          <a:ea typeface="Calibri"/>
                          <a:cs typeface="Times New Roman"/>
                        </a:rPr>
                        <a:t>Наименование полномочия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/>
                          <a:ea typeface="Calibri"/>
                          <a:cs typeface="Times New Roman"/>
                        </a:rPr>
                        <a:t>Информация о реализации полномочия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572864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800" dirty="0" smtClean="0"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+mn-lt"/>
                          <a:ea typeface="Calibri"/>
                          <a:cs typeface="Times New Roman"/>
                        </a:rPr>
                        <a:t>Заключение </a:t>
                      </a:r>
                      <a:r>
                        <a:rPr lang="ru-RU" sz="1800" dirty="0">
                          <a:latin typeface="+mn-lt"/>
                          <a:ea typeface="Calibri"/>
                          <a:cs typeface="Times New Roman"/>
                        </a:rPr>
                        <a:t>с медицинскими организациями договоров безвозмездного пользования имуществом, находящимся в собственности муниципальных образований </a:t>
                      </a:r>
                      <a:endParaRPr lang="ru-RU" sz="1800" dirty="0" smtClean="0"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+mn-lt"/>
                          <a:ea typeface="Calibri"/>
                          <a:cs typeface="Times New Roman"/>
                        </a:rPr>
                        <a:t>(</a:t>
                      </a:r>
                      <a:r>
                        <a:rPr lang="ru-RU" sz="1800" dirty="0">
                          <a:latin typeface="+mn-lt"/>
                          <a:ea typeface="Calibri"/>
                          <a:cs typeface="Times New Roman"/>
                        </a:rPr>
                        <a:t>пункт 4 части 3 статьи </a:t>
                      </a:r>
                      <a:r>
                        <a:rPr lang="ru-RU" sz="1800" dirty="0" smtClean="0">
                          <a:latin typeface="+mn-lt"/>
                          <a:ea typeface="Calibri"/>
                          <a:cs typeface="Times New Roman"/>
                        </a:rPr>
                        <a:t>8 </a:t>
                      </a:r>
                      <a:r>
                        <a:rPr lang="ru-RU" sz="1800" dirty="0">
                          <a:latin typeface="+mn-lt"/>
                          <a:ea typeface="Calibri"/>
                          <a:cs typeface="Times New Roman"/>
                        </a:rPr>
                        <a:t>областного закона)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800" dirty="0" smtClean="0"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+mn-lt"/>
                          <a:ea typeface="Calibri"/>
                          <a:cs typeface="Times New Roman"/>
                        </a:rPr>
                        <a:t>Заключен </a:t>
                      </a:r>
                      <a:r>
                        <a:rPr lang="ru-RU" sz="1800" dirty="0">
                          <a:latin typeface="+mn-lt"/>
                          <a:ea typeface="Calibri"/>
                          <a:cs typeface="Times New Roman"/>
                        </a:rPr>
                        <a:t>один договор безвозмездного  пользования на муниципальное имущество.</a:t>
                      </a: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285720" y="214290"/>
          <a:ext cx="8501122" cy="628724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71900"/>
                <a:gridCol w="4929222"/>
              </a:tblGrid>
              <a:tr h="71438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/>
                          <a:ea typeface="Calibri"/>
                          <a:cs typeface="Times New Roman"/>
                        </a:rPr>
                        <a:t>Наименование полномочия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/>
                          <a:ea typeface="Calibri"/>
                          <a:cs typeface="Times New Roman"/>
                        </a:rPr>
                        <a:t>Информация о реализации полномочия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572864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800" dirty="0" smtClean="0"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+mn-lt"/>
                          <a:ea typeface="Calibri"/>
                          <a:cs typeface="Times New Roman"/>
                        </a:rPr>
                        <a:t>Реализация </a:t>
                      </a:r>
                      <a:r>
                        <a:rPr lang="ru-RU" sz="1800" dirty="0">
                          <a:latin typeface="+mn-lt"/>
                          <a:ea typeface="Calibri"/>
                          <a:cs typeface="Times New Roman"/>
                        </a:rPr>
                        <a:t>мероприятий по профилактике заболеваний и формированию здорового </a:t>
                      </a:r>
                    </a:p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+mn-lt"/>
                          <a:ea typeface="Calibri"/>
                          <a:cs typeface="Times New Roman"/>
                        </a:rPr>
                        <a:t>образа жизни на территориях соответствующих муниципальных образований </a:t>
                      </a:r>
                      <a:endParaRPr lang="ru-RU" sz="1800" dirty="0" smtClean="0"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+mn-lt"/>
                          <a:ea typeface="Calibri"/>
                          <a:cs typeface="Times New Roman"/>
                        </a:rPr>
                        <a:t>(</a:t>
                      </a:r>
                      <a:r>
                        <a:rPr lang="ru-RU" sz="1800" dirty="0">
                          <a:latin typeface="+mn-lt"/>
                          <a:ea typeface="Calibri"/>
                          <a:cs typeface="Times New Roman"/>
                        </a:rPr>
                        <a:t>часть 1 статьи </a:t>
                      </a:r>
                      <a:r>
                        <a:rPr lang="ru-RU" sz="1800" dirty="0" smtClean="0">
                          <a:latin typeface="+mn-lt"/>
                          <a:ea typeface="Calibri"/>
                          <a:cs typeface="Times New Roman"/>
                        </a:rPr>
                        <a:t>10 </a:t>
                      </a:r>
                      <a:r>
                        <a:rPr lang="ru-RU" sz="1800" dirty="0">
                          <a:latin typeface="+mn-lt"/>
                          <a:ea typeface="Calibri"/>
                          <a:cs typeface="Times New Roman"/>
                        </a:rPr>
                        <a:t>областного закона)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800" dirty="0" smtClean="0"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+mn-lt"/>
                          <a:ea typeface="Calibri"/>
                          <a:cs typeface="Times New Roman"/>
                        </a:rPr>
                        <a:t>Реализация </a:t>
                      </a:r>
                      <a:r>
                        <a:rPr lang="ru-RU" sz="1800" dirty="0">
                          <a:latin typeface="+mn-lt"/>
                          <a:ea typeface="Calibri"/>
                          <a:cs typeface="Times New Roman"/>
                        </a:rPr>
                        <a:t>мероприятий по профилактике заболеваний и формирования здорового образа жизни рассматривается на межведомственной комиссии по охране здоровья. В  образовательных  организациях внедряются программы превентивного обучения образовательных курсов, профилактических программ, ориентированных на формирование здорового образа жизни, законопослушного  и безопасного поведения. Программами и методиками, направленными  на формирование здорового образа жизни в 2019-2020 учебном году  охвачено 87,7%.обучающихся</a:t>
                      </a:r>
                    </a:p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+mn-lt"/>
                          <a:ea typeface="Calibri"/>
                          <a:cs typeface="Times New Roman"/>
                        </a:rPr>
                        <a:t>  Отдельно можно выделить  реализацию программы превентивного обучения «Полезные привычки» 1-4 </a:t>
                      </a:r>
                      <a:r>
                        <a:rPr lang="ru-RU" sz="1800" dirty="0" err="1">
                          <a:latin typeface="+mn-lt"/>
                          <a:ea typeface="Calibri"/>
                          <a:cs typeface="Times New Roman"/>
                        </a:rPr>
                        <a:t>кл</a:t>
                      </a:r>
                      <a:r>
                        <a:rPr lang="ru-RU" sz="1800" dirty="0">
                          <a:latin typeface="+mn-lt"/>
                          <a:ea typeface="Calibri"/>
                          <a:cs typeface="Times New Roman"/>
                        </a:rPr>
                        <a:t>.,  «Полезные навыки» 5-9 </a:t>
                      </a:r>
                      <a:r>
                        <a:rPr lang="ru-RU" sz="1800" dirty="0" err="1">
                          <a:latin typeface="+mn-lt"/>
                          <a:ea typeface="Calibri"/>
                          <a:cs typeface="Times New Roman"/>
                        </a:rPr>
                        <a:t>кл</a:t>
                      </a:r>
                      <a:r>
                        <a:rPr lang="ru-RU" sz="1800" dirty="0">
                          <a:latin typeface="+mn-lt"/>
                          <a:ea typeface="Calibri"/>
                          <a:cs typeface="Times New Roman"/>
                        </a:rPr>
                        <a:t>., «Полезный выбор» 10-11 </a:t>
                      </a:r>
                      <a:r>
                        <a:rPr lang="ru-RU" sz="1800" dirty="0" err="1">
                          <a:latin typeface="+mn-lt"/>
                          <a:ea typeface="Calibri"/>
                          <a:cs typeface="Times New Roman"/>
                        </a:rPr>
                        <a:t>кл</a:t>
                      </a:r>
                      <a:r>
                        <a:rPr lang="ru-RU" sz="1800" dirty="0" smtClean="0">
                          <a:latin typeface="+mn-lt"/>
                          <a:ea typeface="Calibri"/>
                          <a:cs typeface="Times New Roman"/>
                        </a:rPr>
                        <a:t>.</a:t>
                      </a:r>
                      <a:endParaRPr lang="ru-RU" sz="18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285720" y="214290"/>
          <a:ext cx="8501122" cy="628724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71900"/>
                <a:gridCol w="4929222"/>
              </a:tblGrid>
              <a:tr h="71438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/>
                          <a:ea typeface="Calibri"/>
                          <a:cs typeface="Times New Roman"/>
                        </a:rPr>
                        <a:t>Наименование полномочия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/>
                          <a:ea typeface="Calibri"/>
                          <a:cs typeface="Times New Roman"/>
                        </a:rPr>
                        <a:t>Информация о реализации полномочия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57286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800" dirty="0" smtClean="0"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+mn-lt"/>
                          <a:ea typeface="Calibri"/>
                          <a:cs typeface="Times New Roman"/>
                        </a:rPr>
                        <a:t>В образовательных  организациях  ежегодно проводятся мероприятия с  обучающимися с целью  организации их досуга и пропагандой здорового образа жизни. Проводятся тематические классные часы и беседы по режиму дня школьника, профилактике </a:t>
                      </a:r>
                      <a:r>
                        <a:rPr lang="ru-RU" sz="1800" dirty="0" err="1" smtClean="0">
                          <a:latin typeface="+mn-lt"/>
                          <a:ea typeface="Calibri"/>
                          <a:cs typeface="Times New Roman"/>
                        </a:rPr>
                        <a:t>табакокурения</a:t>
                      </a:r>
                      <a:r>
                        <a:rPr lang="ru-RU" sz="1800" dirty="0" smtClean="0">
                          <a:latin typeface="+mn-lt"/>
                          <a:ea typeface="Calibri"/>
                          <a:cs typeface="Times New Roman"/>
                        </a:rPr>
                        <a:t>, наркомании и алкоголизма («Вторая половина дня», Курение – это не модно», «Вредные привычки», «Умей  сказать «Нет!», «Уходи прочь от беды», «Хорошие и дурные привычки», «Подумаем вместе», «Сообщи, где торгуют смертью», «Мы      выбираем жизнь», и др.), конкурсы («Против  алкоголизма и наркомании»); организуются встречи с работниками ГБУЗ АО «УЦРБ» по вопросам мужского и женского здоровья.</a:t>
                      </a: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285720" y="214290"/>
          <a:ext cx="8501122" cy="628724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71900"/>
                <a:gridCol w="4929222"/>
              </a:tblGrid>
              <a:tr h="71438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/>
                          <a:ea typeface="Calibri"/>
                          <a:cs typeface="Times New Roman"/>
                        </a:rPr>
                        <a:t>Наименование полномочия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/>
                          <a:ea typeface="Calibri"/>
                          <a:cs typeface="Times New Roman"/>
                        </a:rPr>
                        <a:t>Информация о реализации полномочия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57286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800" dirty="0" smtClean="0"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+mn-lt"/>
                          <a:ea typeface="Calibri"/>
                          <a:cs typeface="Times New Roman"/>
                        </a:rPr>
                        <a:t>Ежегодно во всех образовательных организациях  проводится акция «Мы за здоровый образ жизни» в рамках  Международного дня здоровья, в рамках которого   проходит  большое  количество мероприятий; различные акции, конкурсы, подвижные игры, спортивные мероприятия, издание  и распространение памяток и буклетов.    </a:t>
                      </a:r>
                    </a:p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+mn-lt"/>
                          <a:ea typeface="Calibri"/>
                          <a:cs typeface="Times New Roman"/>
                        </a:rPr>
                        <a:t>С целью привития  к здоровому  образу жизни, ежегодно   проводятся  спортивные мероприятия «Лыжня России», «Кросс наций», «</a:t>
                      </a:r>
                      <a:r>
                        <a:rPr lang="ru-RU" sz="1800" dirty="0" err="1" smtClean="0">
                          <a:latin typeface="+mn-lt"/>
                          <a:ea typeface="Calibri"/>
                          <a:cs typeface="Times New Roman"/>
                        </a:rPr>
                        <a:t>Устьянская</a:t>
                      </a:r>
                      <a:r>
                        <a:rPr lang="ru-RU" sz="1800" dirty="0" smtClean="0">
                          <a:latin typeface="+mn-lt"/>
                          <a:ea typeface="Calibri"/>
                          <a:cs typeface="Times New Roman"/>
                        </a:rPr>
                        <a:t> пятерочка» и т.д.</a:t>
                      </a:r>
                      <a:endParaRPr lang="ru-RU" sz="18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285720" y="214290"/>
          <a:ext cx="8501122" cy="628724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71900"/>
                <a:gridCol w="4929222"/>
              </a:tblGrid>
              <a:tr h="71438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/>
                          <a:ea typeface="Calibri"/>
                          <a:cs typeface="Times New Roman"/>
                        </a:rPr>
                        <a:t>Наименование полномочия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/>
                          <a:ea typeface="Calibri"/>
                          <a:cs typeface="Times New Roman"/>
                        </a:rPr>
                        <a:t>Информация о реализации полномочия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572864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800" dirty="0" smtClean="0"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+mn-lt"/>
                          <a:ea typeface="Calibri"/>
                          <a:cs typeface="Times New Roman"/>
                        </a:rPr>
                        <a:t>Наличие </a:t>
                      </a:r>
                      <a:r>
                        <a:rPr lang="ru-RU" sz="1800" dirty="0">
                          <a:latin typeface="+mn-lt"/>
                          <a:ea typeface="Calibri"/>
                          <a:cs typeface="Times New Roman"/>
                        </a:rPr>
                        <a:t>муниципальных программ по вопросам организации решения вопросов местного значения </a:t>
                      </a: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+mn-lt"/>
                          <a:ea typeface="Calibri"/>
                          <a:cs typeface="Times New Roman"/>
                        </a:rPr>
                        <a:t>в сфере охраны здоровья и (или) реализации мероприятий по профилактике заболеваний </a:t>
                      </a: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+mn-lt"/>
                          <a:ea typeface="Calibri"/>
                          <a:cs typeface="Times New Roman"/>
                        </a:rPr>
                        <a:t>и формированию здорового образа жизни</a:t>
                      </a: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+mn-lt"/>
                          <a:ea typeface="Calibri"/>
                          <a:cs typeface="Times New Roman"/>
                        </a:rPr>
                        <a:t>(часть 32 статьи 8 и часть 3 статьи </a:t>
                      </a: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+mn-lt"/>
                          <a:ea typeface="Calibri"/>
                          <a:cs typeface="Times New Roman"/>
                        </a:rPr>
                        <a:t>10 областного закона)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800" dirty="0" smtClean="0"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+mn-lt"/>
                          <a:ea typeface="Calibri"/>
                          <a:cs typeface="Times New Roman"/>
                        </a:rPr>
                        <a:t>Муниципальная </a:t>
                      </a:r>
                      <a:r>
                        <a:rPr lang="ru-RU" sz="1800" dirty="0">
                          <a:latin typeface="+mn-lt"/>
                          <a:ea typeface="Calibri"/>
                          <a:cs typeface="Times New Roman"/>
                        </a:rPr>
                        <a:t>программа «Укрепление общественного здоровья населения </a:t>
                      </a:r>
                      <a:r>
                        <a:rPr lang="ru-RU" sz="1800" dirty="0" err="1">
                          <a:latin typeface="+mn-lt"/>
                          <a:ea typeface="Calibri"/>
                          <a:cs typeface="Times New Roman"/>
                        </a:rPr>
                        <a:t>Устьянского</a:t>
                      </a:r>
                      <a:r>
                        <a:rPr lang="ru-RU" sz="1800" dirty="0">
                          <a:latin typeface="+mn-lt"/>
                          <a:ea typeface="Calibri"/>
                          <a:cs typeface="Times New Roman"/>
                        </a:rPr>
                        <a:t> района» утверждена постановлением администрации </a:t>
                      </a:r>
                      <a:r>
                        <a:rPr lang="ru-RU" sz="1800" dirty="0" err="1">
                          <a:latin typeface="+mn-lt"/>
                          <a:ea typeface="Calibri"/>
                          <a:cs typeface="Times New Roman"/>
                        </a:rPr>
                        <a:t>Устьянского</a:t>
                      </a:r>
                      <a:r>
                        <a:rPr lang="ru-RU" sz="1800" dirty="0">
                          <a:latin typeface="+mn-lt"/>
                          <a:ea typeface="Calibri"/>
                          <a:cs typeface="Times New Roman"/>
                        </a:rPr>
                        <a:t> муниципального района от 07.12.2020 № </a:t>
                      </a:r>
                      <a:r>
                        <a:rPr lang="ru-RU" sz="1800" dirty="0" smtClean="0">
                          <a:latin typeface="+mn-lt"/>
                          <a:ea typeface="Calibri"/>
                          <a:cs typeface="Times New Roman"/>
                        </a:rPr>
                        <a:t>1874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Решением Собрания депутатов МО «</a:t>
                      </a:r>
                      <a:r>
                        <a:rPr lang="ru-RU" sz="1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Устьянский</a:t>
                      </a: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муниципальный район» №363 от 28 июня 2013 года «Об утверждении Порядка выплаты материальной помощи по оплате проезда отдельных категорий больных на специальное лечение в учреждения здравоохранения Архангельской области» (Оплата проезда </a:t>
                      </a:r>
                      <a:r>
                        <a:rPr lang="ru-RU" sz="1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онкобольных</a:t>
                      </a: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к месту лечения и обратно с 2020 года 2 раза в год по 3000руб. в районном бюджета заложена сумма 1 260 000 руб. на 2021 год.)</a:t>
                      </a: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800" dirty="0" smtClean="0"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014BF6-1EB6-4BB4-9948-3B031BB533AD}" type="slidenum">
              <a:rPr lang="ru-RU" smtClean="0"/>
              <a:pPr/>
              <a:t>17</a:t>
            </a:fld>
            <a:endParaRPr lang="ru-RU"/>
          </a:p>
        </p:txBody>
      </p:sp>
      <p:sp>
        <p:nvSpPr>
          <p:cNvPr id="6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285728"/>
            <a:ext cx="8329642" cy="6072230"/>
          </a:xfrm>
        </p:spPr>
        <p:txBody>
          <a:bodyPr>
            <a:normAutofit/>
          </a:bodyPr>
          <a:lstStyle/>
          <a:p>
            <a:r>
              <a:rPr lang="ru-RU" sz="1800" dirty="0" smtClean="0"/>
              <a:t>При реализации мероприятий по обеспечению населения медицинским обслуживанием  необходимо уделить особое внимание следующим направлениям:</a:t>
            </a:r>
          </a:p>
          <a:p>
            <a:r>
              <a:rPr lang="ru-RU" sz="1800" dirty="0" smtClean="0"/>
              <a:t>- использованию выездных форм работы;</a:t>
            </a:r>
          </a:p>
          <a:p>
            <a:r>
              <a:rPr lang="ru-RU" sz="1800" dirty="0" smtClean="0"/>
              <a:t>- оказанию доступной и качественной медицинской помощи гражданам, независимо от места их проживания;</a:t>
            </a:r>
          </a:p>
          <a:p>
            <a:r>
              <a:rPr lang="ru-RU" sz="1800" dirty="0" smtClean="0"/>
              <a:t>- кадровому обеспечению отрасли, которое во многом  определяет успех преобразований в здравоохранении и повышении качества жизни населения </a:t>
            </a:r>
          </a:p>
          <a:p>
            <a:r>
              <a:rPr lang="ru-RU" sz="1800" dirty="0" smtClean="0"/>
              <a:t>(в том числе повышению эффективности механизмов стимулирования медицинских работников);</a:t>
            </a:r>
          </a:p>
          <a:p>
            <a:r>
              <a:rPr lang="ru-RU" sz="1800" dirty="0" smtClean="0"/>
              <a:t>- ранней  </a:t>
            </a:r>
            <a:r>
              <a:rPr lang="ru-RU" sz="1800" dirty="0" err="1" smtClean="0"/>
              <a:t>выявляемости</a:t>
            </a:r>
            <a:r>
              <a:rPr lang="ru-RU" sz="1800" dirty="0" smtClean="0"/>
              <a:t>  и профилактике болезней;</a:t>
            </a:r>
          </a:p>
          <a:p>
            <a:r>
              <a:rPr lang="ru-RU" sz="1800" dirty="0" smtClean="0"/>
              <a:t> - повышению доступности квалифицированной медицинской помощи лицам с редкими заболеваниями, доступности качественного и современного лечения.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014BF6-1EB6-4BB4-9948-3B031BB533AD}" type="slidenum">
              <a:rPr lang="ru-RU" smtClean="0"/>
              <a:pPr/>
              <a:t>18</a:t>
            </a:fld>
            <a:endParaRPr lang="ru-RU"/>
          </a:p>
        </p:txBody>
      </p:sp>
      <p:sp>
        <p:nvSpPr>
          <p:cNvPr id="34817" name="Rectangle 1"/>
          <p:cNvSpPr>
            <a:spLocks noChangeArrowheads="1"/>
          </p:cNvSpPr>
          <p:nvPr/>
        </p:nvSpPr>
        <p:spPr bwMode="auto">
          <a:xfrm>
            <a:off x="428596" y="571480"/>
            <a:ext cx="8358246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841500" algn="l"/>
                <a:tab pos="4572000" algn="l"/>
              </a:tabLst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44926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841500" algn="l"/>
                <a:tab pos="4572000" algn="l"/>
              </a:tabLs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Мы ходатайствуем:</a:t>
            </a:r>
          </a:p>
          <a:p>
            <a:pPr marL="0" marR="0" lvl="0" indent="44926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841500" algn="l"/>
                <a:tab pos="4572000" algn="l"/>
              </a:tabLst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841500" algn="l"/>
                <a:tab pos="45720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1. О продолжении реализации программ «Земский доктор» и «Земский фельдшер», способствующих привлечению молодых специалистов в сельские районы Архангельской области.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841500" algn="l"/>
                <a:tab pos="45720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2. О распространении действия программы «Земский фельдшер» на специалистов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с фармацевтическим и средним медицинским  образованием (медицинская сестра)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, прибывшим на работу в структурные подразделения, расположенные в сельской местности.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841500" algn="l"/>
                <a:tab pos="45720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3. О включении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амбулаторий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в Перечень структурных подразделений медицинских организаций, участвующих в программе «Земский фельдшер».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841500" algn="l"/>
                <a:tab pos="45720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4. О включении в программу по борьбе с онкологическими заболеваниями организацию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мобильных пунктов диагностики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841500" algn="l"/>
                <a:tab pos="4572000" algn="l"/>
              </a:tabLs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Оплату проезда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больным к месту лечения и обратно.</a:t>
            </a:r>
          </a:p>
          <a:p>
            <a:pPr marL="0" marR="0" lvl="0" indent="44926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841500" algn="l"/>
                <a:tab pos="4572000" algn="l"/>
              </a:tabLst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014BF6-1EB6-4BB4-9948-3B031BB533AD}" type="slidenum">
              <a:rPr lang="ru-RU" smtClean="0"/>
              <a:pPr/>
              <a:t>19</a:t>
            </a:fld>
            <a:endParaRPr lang="ru-RU"/>
          </a:p>
        </p:txBody>
      </p:sp>
      <p:sp>
        <p:nvSpPr>
          <p:cNvPr id="33793" name="Rectangle 1"/>
          <p:cNvSpPr>
            <a:spLocks noChangeArrowheads="1"/>
          </p:cNvSpPr>
          <p:nvPr/>
        </p:nvSpPr>
        <p:spPr bwMode="auto">
          <a:xfrm>
            <a:off x="428596" y="642918"/>
            <a:ext cx="8429684" cy="36933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841500" algn="l"/>
                <a:tab pos="4572000" algn="l"/>
              </a:tabLst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841500" algn="l"/>
                <a:tab pos="45720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5. О продолжении работы по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строительству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: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841500" algn="l"/>
                <a:tab pos="45720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- 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служебного жилья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для молодых специалистов;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>
                <a:tab pos="1841500" algn="l"/>
                <a:tab pos="4572000" algn="l"/>
              </a:tabLst>
            </a:pPr>
            <a:r>
              <a:rPr kumimoji="0" lang="ru-RU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ФАПов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 в сельской местности.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1841500" algn="l"/>
                <a:tab pos="45720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6. О решении вопроса по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фармацевтическому обслуживанию, розничной продаже лекарственных средств 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жителей района.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841500" algn="l"/>
                <a:tab pos="457200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7. Ходатайствовать перед федеральным  уровнем власти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о пересмотре нормативов программы государственных гарантий оказания медицинской помощи, на базе ФАП, с учётом большой разбросанности населённых пунктов и труднодоступности.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841500" algn="l"/>
                <a:tab pos="4572000" algn="l"/>
              </a:tabLst>
            </a:pPr>
            <a:endParaRPr lang="ru-RU" dirty="0" smtClean="0"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841500" algn="l"/>
                <a:tab pos="4572000" algn="l"/>
              </a:tabLst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841500" algn="l"/>
                <a:tab pos="4572000" algn="l"/>
              </a:tabLst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3571876"/>
            <a:ext cx="8786874" cy="2554287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sz="2400" b="1" dirty="0" smtClean="0"/>
              <a:t>ИНФОРМАЦИЯ</a:t>
            </a:r>
            <a:endParaRPr lang="ru-RU" sz="2400" dirty="0" smtClean="0"/>
          </a:p>
          <a:p>
            <a:pPr algn="ctr">
              <a:lnSpc>
                <a:spcPct val="110000"/>
              </a:lnSpc>
              <a:buNone/>
            </a:pPr>
            <a:r>
              <a:rPr lang="ru-RU" sz="2400" b="1" dirty="0" smtClean="0"/>
              <a:t>о реализации муниципальным образованием </a:t>
            </a:r>
          </a:p>
          <a:p>
            <a:pPr algn="ctr">
              <a:lnSpc>
                <a:spcPct val="110000"/>
              </a:lnSpc>
              <a:buNone/>
            </a:pPr>
            <a:r>
              <a:rPr lang="ru-RU" sz="2400" b="1" dirty="0" smtClean="0"/>
              <a:t>«</a:t>
            </a:r>
            <a:r>
              <a:rPr lang="ru-RU" sz="2400" b="1" dirty="0" err="1" smtClean="0"/>
              <a:t>Устьянский</a:t>
            </a:r>
            <a:r>
              <a:rPr lang="ru-RU" sz="2400" b="1" dirty="0" smtClean="0"/>
              <a:t> муниципальный район» полномочий,</a:t>
            </a:r>
            <a:endParaRPr lang="ru-RU" sz="2400" dirty="0" smtClean="0"/>
          </a:p>
          <a:p>
            <a:pPr algn="ctr">
              <a:lnSpc>
                <a:spcPct val="110000"/>
              </a:lnSpc>
              <a:buNone/>
            </a:pPr>
            <a:r>
              <a:rPr lang="ru-RU" sz="2400" b="1" dirty="0" smtClean="0"/>
              <a:t>предусмотренных областным законом от 18 марта 2013 г.</a:t>
            </a:r>
          </a:p>
          <a:p>
            <a:pPr algn="ctr">
              <a:lnSpc>
                <a:spcPct val="110000"/>
              </a:lnSpc>
              <a:buNone/>
            </a:pPr>
            <a:r>
              <a:rPr lang="ru-RU" sz="2400" b="1" dirty="0" smtClean="0"/>
              <a:t> № 629-38-ОЗ «О реализации государственных полномочий Архангельской области в сфере охраны здоровья граждан».</a:t>
            </a:r>
            <a:endParaRPr lang="ru-RU" sz="2400" dirty="0" smtClean="0"/>
          </a:p>
          <a:p>
            <a:pPr>
              <a:buNone/>
            </a:pPr>
            <a:endParaRPr lang="ru-RU" sz="26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014BF6-1EB6-4BB4-9948-3B031BB533AD}" type="slidenum">
              <a:rPr lang="ru-RU" smtClean="0"/>
              <a:pPr/>
              <a:t>2</a:t>
            </a:fld>
            <a:endParaRPr lang="ru-RU"/>
          </a:p>
        </p:txBody>
      </p:sp>
      <p:pic>
        <p:nvPicPr>
          <p:cNvPr id="5" name="Содержимое 6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428596" y="214290"/>
            <a:ext cx="2286016" cy="2786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 b="3191"/>
          <a:stretch>
            <a:fillRect/>
          </a:stretch>
        </p:blipFill>
        <p:spPr bwMode="auto">
          <a:xfrm>
            <a:off x="5072066" y="142852"/>
            <a:ext cx="3942933" cy="3000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014BF6-1EB6-4BB4-9948-3B031BB533AD}" type="slidenum">
              <a:rPr lang="ru-RU" smtClean="0"/>
              <a:pPr/>
              <a:t>20</a:t>
            </a:fld>
            <a:endParaRPr lang="ru-RU"/>
          </a:p>
        </p:txBody>
      </p:sp>
      <p:sp>
        <p:nvSpPr>
          <p:cNvPr id="32769" name="Rectangle 1"/>
          <p:cNvSpPr>
            <a:spLocks noChangeArrowheads="1"/>
          </p:cNvSpPr>
          <p:nvPr/>
        </p:nvSpPr>
        <p:spPr bwMode="auto">
          <a:xfrm>
            <a:off x="357158" y="428604"/>
            <a:ext cx="8429684" cy="47089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«До конца 2020 года медицинская помощь должна стать доступной во всех, я хочу это подчеркнуть, именно во всех без исключения населённых пунктах России, для всех граждан, где бы они не жили…».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dirty="0" smtClean="0"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900" dirty="0" smtClean="0"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900" dirty="0" smtClean="0"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900" dirty="0" smtClean="0"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                                                                   В.В.Путин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014BF6-1EB6-4BB4-9948-3B031BB533AD}" type="slidenum">
              <a:rPr lang="ru-RU" smtClean="0"/>
              <a:pPr/>
              <a:t>21</a:t>
            </a:fld>
            <a:endParaRPr lang="ru-RU"/>
          </a:p>
        </p:txBody>
      </p:sp>
      <p:sp>
        <p:nvSpPr>
          <p:cNvPr id="5" name="Заголовок 1"/>
          <p:cNvSpPr>
            <a:spLocks noGrp="1"/>
          </p:cNvSpPr>
          <p:nvPr>
            <p:ph idx="1"/>
          </p:nvPr>
        </p:nvSpPr>
        <p:spPr/>
        <p:txBody>
          <a:bodyPr>
            <a:normAutofit fontScale="97500"/>
          </a:bodyPr>
          <a:lstStyle/>
          <a:p>
            <a:pPr algn="ctr">
              <a:buNone/>
            </a:pPr>
            <a:r>
              <a:rPr lang="ru-RU" sz="6600" b="1" cap="all" dirty="0" smtClean="0">
                <a:ln w="0"/>
                <a:solidFill>
                  <a:srgbClr val="000099"/>
                </a:solidFill>
                <a:effectLst>
                  <a:reflection blurRad="12700" stA="50000" endPos="50000" dist="5000" dir="5400000" sy="-100000" rotWithShape="0"/>
                </a:effectLst>
              </a:rPr>
              <a:t>СПАСИБО </a:t>
            </a:r>
            <a:br>
              <a:rPr lang="ru-RU" sz="6600" b="1" cap="all" dirty="0" smtClean="0">
                <a:ln w="0"/>
                <a:solidFill>
                  <a:srgbClr val="000099"/>
                </a:solidFill>
                <a:effectLst>
                  <a:reflection blurRad="12700" stA="50000" endPos="50000" dist="5000" dir="5400000" sy="-100000" rotWithShape="0"/>
                </a:effectLst>
              </a:rPr>
            </a:br>
            <a:r>
              <a:rPr lang="ru-RU" sz="6600" b="1" cap="all" dirty="0" smtClean="0">
                <a:ln w="0"/>
                <a:solidFill>
                  <a:srgbClr val="000099"/>
                </a:solidFill>
                <a:effectLst>
                  <a:reflection blurRad="12700" stA="50000" endPos="50000" dist="5000" dir="5400000" sy="-100000" rotWithShape="0"/>
                </a:effectLst>
              </a:rPr>
              <a:t>ЗА ВНИМАНИЕ!</a:t>
            </a:r>
            <a:endParaRPr lang="ru-RU" sz="6600" dirty="0">
              <a:solidFill>
                <a:srgbClr val="000099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285720" y="214290"/>
          <a:ext cx="8501122" cy="628724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71900"/>
                <a:gridCol w="4929222"/>
              </a:tblGrid>
              <a:tr h="71438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/>
                          <a:ea typeface="Calibri"/>
                          <a:cs typeface="Times New Roman"/>
                        </a:rPr>
                        <a:t>Наименование полномочия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/>
                          <a:ea typeface="Calibri"/>
                          <a:cs typeface="Times New Roman"/>
                        </a:rPr>
                        <a:t>Информация о реализации полномочия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572864">
                <a:tc>
                  <a:txBody>
                    <a:bodyPr/>
                    <a:lstStyle/>
                    <a:p>
                      <a:endParaRPr lang="ru-RU" sz="18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Создание благоприятных условий в целях привлечения медицинских и фармацевтических работников для работы в медицинских организациях в соответствии с Федеральным законом от 6 октября 2003 г. </a:t>
                      </a:r>
                    </a:p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№ 131-ФЗ «Об общих принципах организации местного самоуправления </a:t>
                      </a:r>
                    </a:p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в Российской Федерации» </a:t>
                      </a:r>
                    </a:p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(пункт 61 части 1 статьи 8 областного закона)</a:t>
                      </a:r>
                    </a:p>
                    <a:p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</a:p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В рамках создания благоприятных условий для привлечения медицинских и фармацевтических  работников:</a:t>
                      </a:r>
                    </a:p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-имеются места в дошкольных образовательных учреждениях, </a:t>
                      </a:r>
                    </a:p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 на территории района развита транспортная доступность;</a:t>
                      </a:r>
                    </a:p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-экономическое  развитие района</a:t>
                      </a:r>
                      <a:endParaRPr lang="ru-RU" sz="18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285720" y="214290"/>
          <a:ext cx="8501122" cy="628724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71900"/>
                <a:gridCol w="4929222"/>
              </a:tblGrid>
              <a:tr h="71438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/>
                          <a:ea typeface="Calibri"/>
                          <a:cs typeface="Times New Roman"/>
                        </a:rPr>
                        <a:t>Наименование полномочия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/>
                          <a:ea typeface="Calibri"/>
                          <a:cs typeface="Times New Roman"/>
                        </a:rPr>
                        <a:t>Информация о реализации полномочия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572864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800" dirty="0" smtClean="0"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+mn-lt"/>
                          <a:ea typeface="Calibri"/>
                          <a:cs typeface="Times New Roman"/>
                        </a:rPr>
                        <a:t>Организация </a:t>
                      </a:r>
                      <a:r>
                        <a:rPr lang="ru-RU" sz="1800" dirty="0">
                          <a:latin typeface="+mn-lt"/>
                          <a:ea typeface="Calibri"/>
                          <a:cs typeface="Times New Roman"/>
                        </a:rPr>
                        <a:t>обеспечения коммунальными услугами медицинских организаций, расположенных на территории соответствующего муниципального образования, в том числе путем создания и развития инженерной и коммунальной инфраструктуры (пункт 1 части 2 статьи 8 областного закона)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ru-RU" sz="1800" dirty="0" smtClean="0"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indent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+mn-lt"/>
                          <a:ea typeface="Calibri"/>
                          <a:cs typeface="Times New Roman"/>
                        </a:rPr>
                        <a:t>Из  37  действующих  ФАПОВ: </a:t>
                      </a:r>
                    </a:p>
                    <a:p>
                      <a:pPr indent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800" dirty="0">
                          <a:latin typeface="+mn-lt"/>
                          <a:ea typeface="Calibri"/>
                          <a:cs typeface="Times New Roman"/>
                        </a:rPr>
                        <a:t>-62 % (или 23) с печным  отоплением; </a:t>
                      </a:r>
                    </a:p>
                    <a:p>
                      <a:pPr indent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+mn-lt"/>
                          <a:ea typeface="Calibri"/>
                          <a:cs typeface="Times New Roman"/>
                        </a:rPr>
                        <a:t>-10 % (5 )- оборудованы </a:t>
                      </a:r>
                      <a:r>
                        <a:rPr lang="ru-RU" sz="1800" dirty="0" err="1">
                          <a:latin typeface="+mn-lt"/>
                          <a:ea typeface="Calibri"/>
                          <a:cs typeface="Times New Roman"/>
                        </a:rPr>
                        <a:t>электроотоплением</a:t>
                      </a:r>
                      <a:r>
                        <a:rPr lang="ru-RU" sz="1800" dirty="0">
                          <a:latin typeface="+mn-lt"/>
                          <a:ea typeface="Calibri"/>
                          <a:cs typeface="Times New Roman"/>
                        </a:rPr>
                        <a:t>, </a:t>
                      </a:r>
                    </a:p>
                    <a:p>
                      <a:pPr indent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+mn-lt"/>
                          <a:ea typeface="Calibri"/>
                          <a:cs typeface="Times New Roman"/>
                        </a:rPr>
                        <a:t>-28 % (10) –частично благоустроенные</a:t>
                      </a:r>
                    </a:p>
                    <a:p>
                      <a:pPr indent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+mn-lt"/>
                          <a:ea typeface="Calibri"/>
                          <a:cs typeface="Times New Roman"/>
                        </a:rPr>
                        <a:t>4 амбулаторий все 100% -  частично благоустроенные</a:t>
                      </a:r>
                    </a:p>
                    <a:p>
                      <a:pPr indent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+mn-lt"/>
                          <a:ea typeface="Calibri"/>
                          <a:cs typeface="Times New Roman"/>
                        </a:rPr>
                        <a:t>Поликлиника и ЦРБ – имеют полное </a:t>
                      </a:r>
                      <a:r>
                        <a:rPr lang="ru-RU" sz="1800" dirty="0" smtClean="0">
                          <a:latin typeface="+mn-lt"/>
                          <a:ea typeface="Calibri"/>
                          <a:cs typeface="Times New Roman"/>
                        </a:rPr>
                        <a:t>благоустройство.</a:t>
                      </a:r>
                    </a:p>
                    <a:p>
                      <a:pPr indent="0" algn="l">
                        <a:lnSpc>
                          <a:spcPct val="100000"/>
                        </a:lnSpc>
                        <a:spcBef>
                          <a:spcPts val="1400"/>
                        </a:spcBef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+mn-lt"/>
                          <a:ea typeface="Calibri"/>
                          <a:cs typeface="Times New Roman"/>
                        </a:rPr>
                        <a:t>  Предоставление коммунальных  услуг </a:t>
                      </a:r>
                      <a:r>
                        <a:rPr lang="ru-RU" sz="1800" dirty="0" err="1" smtClean="0">
                          <a:latin typeface="+mn-lt"/>
                          <a:ea typeface="Calibri"/>
                          <a:cs typeface="Times New Roman"/>
                        </a:rPr>
                        <a:t>ресурсоснабжающими</a:t>
                      </a:r>
                      <a:r>
                        <a:rPr lang="ru-RU" sz="1800" dirty="0" smtClean="0">
                          <a:latin typeface="+mn-lt"/>
                          <a:ea typeface="Calibri"/>
                          <a:cs typeface="Times New Roman"/>
                        </a:rPr>
                        <a:t> организациями производится качественно и в  полном объеме.  Проблем по обеспечению дровами учреждений здравоохранения района  не было. </a:t>
                      </a:r>
                      <a:endParaRPr lang="ru-RU" sz="18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285720" y="214290"/>
          <a:ext cx="8501122" cy="628724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71900"/>
                <a:gridCol w="4929222"/>
              </a:tblGrid>
              <a:tr h="71438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/>
                          <a:ea typeface="Calibri"/>
                          <a:cs typeface="Times New Roman"/>
                        </a:rPr>
                        <a:t>Наименование полномочия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/>
                          <a:ea typeface="Calibri"/>
                          <a:cs typeface="Times New Roman"/>
                        </a:rPr>
                        <a:t>Информация о реализации полномочия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572864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800" dirty="0" smtClean="0"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+mn-lt"/>
                          <a:ea typeface="Calibri"/>
                          <a:cs typeface="Times New Roman"/>
                        </a:rPr>
                        <a:t>Обеспечение </a:t>
                      </a:r>
                      <a:r>
                        <a:rPr lang="ru-RU" sz="1800" dirty="0">
                          <a:latin typeface="+mn-lt"/>
                          <a:ea typeface="Calibri"/>
                          <a:cs typeface="Times New Roman"/>
                        </a:rPr>
                        <a:t>транспортной доступности медицинских организаций, расположенных </a:t>
                      </a: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+mn-lt"/>
                          <a:ea typeface="Calibri"/>
                          <a:cs typeface="Times New Roman"/>
                        </a:rPr>
                        <a:t>на территории муниципального образования</a:t>
                      </a: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+mn-lt"/>
                          <a:ea typeface="Calibri"/>
                          <a:cs typeface="Times New Roman"/>
                        </a:rPr>
                        <a:t>(пункт 2 части 2 статьи 8 областного закона)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800" dirty="0" smtClean="0"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+mn-lt"/>
                          <a:ea typeface="Calibri"/>
                          <a:cs typeface="Times New Roman"/>
                        </a:rPr>
                        <a:t>Дорожная </a:t>
                      </a:r>
                      <a:r>
                        <a:rPr lang="ru-RU" sz="1800" dirty="0">
                          <a:latin typeface="+mn-lt"/>
                          <a:ea typeface="Calibri"/>
                          <a:cs typeface="Times New Roman"/>
                        </a:rPr>
                        <a:t>сеть </a:t>
                      </a:r>
                      <a:r>
                        <a:rPr lang="ru-RU" sz="1800" dirty="0" err="1">
                          <a:latin typeface="+mn-lt"/>
                          <a:ea typeface="Calibri"/>
                          <a:cs typeface="Times New Roman"/>
                        </a:rPr>
                        <a:t>Устьянского</a:t>
                      </a:r>
                      <a:r>
                        <a:rPr lang="ru-RU" sz="1800" dirty="0">
                          <a:latin typeface="+mn-lt"/>
                          <a:ea typeface="Calibri"/>
                          <a:cs typeface="Times New Roman"/>
                        </a:rPr>
                        <a:t> района представляет: региональные дороги -498,8 км из них 35,7 процентов имеют асфальтовое покрытие</a:t>
                      </a: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+mn-lt"/>
                          <a:ea typeface="Calibri"/>
                          <a:cs typeface="Times New Roman"/>
                        </a:rPr>
                        <a:t>муниципальные дороги- 827,2 км из них 7 процентов имеют асфальтовое покрытие</a:t>
                      </a: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+mn-lt"/>
                          <a:ea typeface="Calibri"/>
                          <a:cs typeface="Times New Roman"/>
                        </a:rPr>
                        <a:t>Остальные дороги – гравийное или грунтовое покрытие</a:t>
                      </a: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+mn-lt"/>
                          <a:ea typeface="Calibri"/>
                          <a:cs typeface="Times New Roman"/>
                        </a:rPr>
                        <a:t>32 единицы – автомобильные мосты. Подвесных и пешеходных мостов -43 единицы. Ежегодно проводится ремонт дорог. За последние пять лет на развитие и совершенствование сети автодорог общего пользования местного значения было израсходовано – 136247,56 тыс. рублей. В 2021 году начался ремонт Лихаческого моста на автодороге Шангалы-Кизема.</a:t>
                      </a: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285720" y="214290"/>
          <a:ext cx="8501122" cy="628724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71900"/>
                <a:gridCol w="4929222"/>
              </a:tblGrid>
              <a:tr h="71438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/>
                          <a:ea typeface="Calibri"/>
                          <a:cs typeface="Times New Roman"/>
                        </a:rPr>
                        <a:t>Наименование полномочия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/>
                          <a:ea typeface="Calibri"/>
                          <a:cs typeface="Times New Roman"/>
                        </a:rPr>
                        <a:t>Информация о реализации полномочия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572864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800" dirty="0" smtClean="0"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+mn-lt"/>
                          <a:ea typeface="Calibri"/>
                          <a:cs typeface="Times New Roman"/>
                        </a:rPr>
                        <a:t>Организация </a:t>
                      </a:r>
                      <a:r>
                        <a:rPr lang="ru-RU" sz="1800" dirty="0">
                          <a:latin typeface="+mn-lt"/>
                          <a:ea typeface="Calibri"/>
                          <a:cs typeface="Times New Roman"/>
                        </a:rPr>
                        <a:t>транспортного обслуживания населения между поселениями в границах муниципального района Архангельской области </a:t>
                      </a:r>
                    </a:p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+mn-lt"/>
                          <a:ea typeface="Calibri"/>
                          <a:cs typeface="Times New Roman"/>
                        </a:rPr>
                        <a:t>с учетом местонахождения медицинских </a:t>
                      </a:r>
                      <a:r>
                        <a:rPr lang="ru-RU" sz="1800" dirty="0" smtClean="0">
                          <a:latin typeface="+mn-lt"/>
                          <a:ea typeface="Calibri"/>
                          <a:cs typeface="Times New Roman"/>
                        </a:rPr>
                        <a:t>организаций</a:t>
                      </a:r>
                    </a:p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+mn-lt"/>
                          <a:ea typeface="Calibri"/>
                          <a:cs typeface="Times New Roman"/>
                        </a:rPr>
                        <a:t>(</a:t>
                      </a:r>
                      <a:r>
                        <a:rPr lang="ru-RU" sz="1800" dirty="0">
                          <a:latin typeface="+mn-lt"/>
                          <a:ea typeface="Calibri"/>
                          <a:cs typeface="Times New Roman"/>
                        </a:rPr>
                        <a:t>пункт 3 части 2 статьи </a:t>
                      </a:r>
                      <a:r>
                        <a:rPr lang="ru-RU" sz="1800" dirty="0" smtClean="0">
                          <a:latin typeface="+mn-lt"/>
                          <a:ea typeface="Calibri"/>
                          <a:cs typeface="Times New Roman"/>
                        </a:rPr>
                        <a:t>8 </a:t>
                      </a:r>
                      <a:r>
                        <a:rPr lang="ru-RU" sz="1800" dirty="0">
                          <a:latin typeface="+mn-lt"/>
                          <a:ea typeface="Calibri"/>
                          <a:cs typeface="Times New Roman"/>
                        </a:rPr>
                        <a:t>областного закона)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ru-RU" sz="1800" dirty="0" smtClean="0"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indent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+mn-lt"/>
                          <a:ea typeface="Calibri"/>
                          <a:cs typeface="Times New Roman"/>
                        </a:rPr>
                        <a:t>На </a:t>
                      </a:r>
                      <a:r>
                        <a:rPr lang="ru-RU" sz="1800" dirty="0">
                          <a:latin typeface="+mn-lt"/>
                          <a:ea typeface="Calibri"/>
                          <a:cs typeface="Times New Roman"/>
                        </a:rPr>
                        <a:t>территории района осуществляют перевозку пассажиров на маршрутах общего пользования  четыре предприятия – ООО «</a:t>
                      </a:r>
                      <a:r>
                        <a:rPr lang="ru-RU" sz="1800" dirty="0" err="1">
                          <a:latin typeface="+mn-lt"/>
                          <a:ea typeface="Calibri"/>
                          <a:cs typeface="Times New Roman"/>
                        </a:rPr>
                        <a:t>Фаркоп</a:t>
                      </a:r>
                      <a:r>
                        <a:rPr lang="ru-RU" sz="1800" dirty="0">
                          <a:latin typeface="+mn-lt"/>
                          <a:ea typeface="Calibri"/>
                          <a:cs typeface="Times New Roman"/>
                        </a:rPr>
                        <a:t>», ИП </a:t>
                      </a:r>
                      <a:r>
                        <a:rPr lang="ru-RU" sz="1800" dirty="0" err="1">
                          <a:latin typeface="+mn-lt"/>
                          <a:ea typeface="Calibri"/>
                          <a:cs typeface="Times New Roman"/>
                        </a:rPr>
                        <a:t>Илатовский</a:t>
                      </a:r>
                      <a:r>
                        <a:rPr lang="ru-RU" sz="1800" dirty="0">
                          <a:latin typeface="+mn-lt"/>
                          <a:ea typeface="Calibri"/>
                          <a:cs typeface="Times New Roman"/>
                        </a:rPr>
                        <a:t> В.С., ИП Пушкина И.Н., ИП </a:t>
                      </a:r>
                      <a:r>
                        <a:rPr lang="ru-RU" sz="1800" dirty="0" err="1">
                          <a:latin typeface="+mn-lt"/>
                          <a:ea typeface="Calibri"/>
                          <a:cs typeface="Times New Roman"/>
                        </a:rPr>
                        <a:t>Симонцев</a:t>
                      </a:r>
                      <a:r>
                        <a:rPr lang="ru-RU" sz="1800" dirty="0">
                          <a:latin typeface="+mn-lt"/>
                          <a:ea typeface="Calibri"/>
                          <a:cs typeface="Times New Roman"/>
                        </a:rPr>
                        <a:t> Р.А. В районе работает 14 пригородных  и 1 междугородний маршруты</a:t>
                      </a:r>
                    </a:p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+mn-lt"/>
                          <a:ea typeface="Calibri"/>
                          <a:cs typeface="Times New Roman"/>
                        </a:rPr>
                        <a:t>  В настоящее время нет автобусного сообщения с населенными </a:t>
                      </a:r>
                      <a:r>
                        <a:rPr lang="ru-RU" sz="1800" dirty="0" err="1">
                          <a:latin typeface="+mn-lt"/>
                          <a:ea typeface="Calibri"/>
                          <a:cs typeface="Times New Roman"/>
                        </a:rPr>
                        <a:t>пуктами</a:t>
                      </a:r>
                      <a:r>
                        <a:rPr lang="ru-RU" sz="1800" dirty="0">
                          <a:latin typeface="+mn-lt"/>
                          <a:ea typeface="Calibri"/>
                          <a:cs typeface="Times New Roman"/>
                        </a:rPr>
                        <a:t>:  </a:t>
                      </a:r>
                      <a:r>
                        <a:rPr lang="ru-RU" sz="1800" dirty="0" err="1">
                          <a:latin typeface="+mn-lt"/>
                          <a:ea typeface="Calibri"/>
                          <a:cs typeface="Times New Roman"/>
                        </a:rPr>
                        <a:t>Ульюха</a:t>
                      </a:r>
                      <a:r>
                        <a:rPr lang="ru-RU" sz="1800" dirty="0">
                          <a:latin typeface="+mn-lt"/>
                          <a:ea typeface="Calibri"/>
                          <a:cs typeface="Times New Roman"/>
                        </a:rPr>
                        <a:t>, </a:t>
                      </a:r>
                      <a:r>
                        <a:rPr lang="ru-RU" sz="1800" dirty="0" err="1">
                          <a:latin typeface="+mn-lt"/>
                          <a:ea typeface="Calibri"/>
                          <a:cs typeface="Times New Roman"/>
                        </a:rPr>
                        <a:t>Кидюга</a:t>
                      </a:r>
                      <a:r>
                        <a:rPr lang="ru-RU" sz="1800" dirty="0">
                          <a:latin typeface="+mn-lt"/>
                          <a:ea typeface="Calibri"/>
                          <a:cs typeface="Times New Roman"/>
                        </a:rPr>
                        <a:t>, </a:t>
                      </a:r>
                      <a:r>
                        <a:rPr lang="ru-RU" sz="1800" dirty="0" err="1">
                          <a:latin typeface="+mn-lt"/>
                          <a:ea typeface="Calibri"/>
                          <a:cs typeface="Times New Roman"/>
                        </a:rPr>
                        <a:t>Солица</a:t>
                      </a:r>
                      <a:r>
                        <a:rPr lang="ru-RU" sz="1800" dirty="0">
                          <a:latin typeface="+mn-lt"/>
                          <a:ea typeface="Calibri"/>
                          <a:cs typeface="Times New Roman"/>
                        </a:rPr>
                        <a:t>, </a:t>
                      </a:r>
                      <a:r>
                        <a:rPr lang="ru-RU" sz="1800" dirty="0" err="1">
                          <a:latin typeface="+mn-lt"/>
                          <a:ea typeface="Calibri"/>
                          <a:cs typeface="Times New Roman"/>
                        </a:rPr>
                        <a:t>Кочкурга</a:t>
                      </a:r>
                      <a:r>
                        <a:rPr lang="ru-RU" sz="1800" dirty="0">
                          <a:latin typeface="+mn-lt"/>
                          <a:ea typeface="Calibri"/>
                          <a:cs typeface="Times New Roman"/>
                        </a:rPr>
                        <a:t>, </a:t>
                      </a:r>
                      <a:r>
                        <a:rPr lang="ru-RU" sz="1800" dirty="0" err="1">
                          <a:latin typeface="+mn-lt"/>
                          <a:ea typeface="Calibri"/>
                          <a:cs typeface="Times New Roman"/>
                        </a:rPr>
                        <a:t>Акичкин</a:t>
                      </a:r>
                      <a:r>
                        <a:rPr lang="ru-RU" sz="1800" dirty="0">
                          <a:latin typeface="+mn-lt"/>
                          <a:ea typeface="Calibri"/>
                          <a:cs typeface="Times New Roman"/>
                        </a:rPr>
                        <a:t> Починок. На территории района услуги такси предоставляют четыре индивидуальных предпринимателя: ИП Васильева С.А., </a:t>
                      </a:r>
                      <a:r>
                        <a:rPr lang="ru-RU" sz="1800" dirty="0" err="1">
                          <a:latin typeface="+mn-lt"/>
                          <a:ea typeface="Calibri"/>
                          <a:cs typeface="Times New Roman"/>
                        </a:rPr>
                        <a:t>Буторина</a:t>
                      </a:r>
                      <a:r>
                        <a:rPr lang="ru-RU" sz="1800" dirty="0">
                          <a:latin typeface="+mn-lt"/>
                          <a:ea typeface="Calibri"/>
                          <a:cs typeface="Times New Roman"/>
                        </a:rPr>
                        <a:t> Е.А., </a:t>
                      </a:r>
                      <a:r>
                        <a:rPr lang="ru-RU" sz="1800" dirty="0" err="1">
                          <a:latin typeface="+mn-lt"/>
                          <a:ea typeface="Calibri"/>
                          <a:cs typeface="Times New Roman"/>
                        </a:rPr>
                        <a:t>Корбут</a:t>
                      </a:r>
                      <a:r>
                        <a:rPr lang="ru-RU" sz="1800" dirty="0">
                          <a:latin typeface="+mn-lt"/>
                          <a:ea typeface="Calibri"/>
                          <a:cs typeface="Times New Roman"/>
                        </a:rPr>
                        <a:t> Л.А., Мамонов В.Н. В рамках создания эффективной транспортной системы за последние пять лет выделено субсидий перевозчикам в размере 6518,86тыс. рублей на возмещение затрат по убыточным маршрутам.</a:t>
                      </a: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285720" y="214290"/>
          <a:ext cx="8501122" cy="628724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71900"/>
                <a:gridCol w="4929222"/>
              </a:tblGrid>
              <a:tr h="71438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/>
                          <a:ea typeface="Calibri"/>
                          <a:cs typeface="Times New Roman"/>
                        </a:rPr>
                        <a:t>Наименование полномочия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/>
                          <a:ea typeface="Calibri"/>
                          <a:cs typeface="Times New Roman"/>
                        </a:rPr>
                        <a:t>Информация о реализации полномочия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572864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800" dirty="0" smtClean="0"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+mn-lt"/>
                          <a:ea typeface="Calibri"/>
                          <a:cs typeface="Times New Roman"/>
                        </a:rPr>
                        <a:t>Организация </a:t>
                      </a:r>
                      <a:r>
                        <a:rPr lang="ru-RU" sz="1800" dirty="0">
                          <a:latin typeface="+mn-lt"/>
                          <a:ea typeface="Calibri"/>
                          <a:cs typeface="Times New Roman"/>
                        </a:rPr>
                        <a:t>мероприятий по транспортировке тел (останков тел) умерших или погибших в места проведения патологоанатомического вскрытия, судебно-медицинской экспертизы и </a:t>
                      </a:r>
                      <a:r>
                        <a:rPr lang="ru-RU" sz="1800" dirty="0" err="1">
                          <a:latin typeface="+mn-lt"/>
                          <a:ea typeface="Calibri"/>
                          <a:cs typeface="Times New Roman"/>
                        </a:rPr>
                        <a:t>предпохоронного</a:t>
                      </a:r>
                      <a:r>
                        <a:rPr lang="ru-RU" sz="1800" dirty="0">
                          <a:latin typeface="+mn-lt"/>
                          <a:ea typeface="Calibri"/>
                          <a:cs typeface="Times New Roman"/>
                        </a:rPr>
                        <a:t> содержания </a:t>
                      </a:r>
                    </a:p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+mn-lt"/>
                          <a:ea typeface="Calibri"/>
                          <a:cs typeface="Times New Roman"/>
                        </a:rPr>
                        <a:t>(пункт 4 части 2 статьи 8 областного закона)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ru-RU" sz="1800" dirty="0" smtClean="0"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indent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+mn-lt"/>
                          <a:ea typeface="Calibri"/>
                          <a:cs typeface="Times New Roman"/>
                        </a:rPr>
                        <a:t>В </a:t>
                      </a:r>
                      <a:r>
                        <a:rPr lang="ru-RU" sz="1800" dirty="0">
                          <a:latin typeface="+mn-lt"/>
                          <a:ea typeface="Calibri"/>
                          <a:cs typeface="Times New Roman"/>
                        </a:rPr>
                        <a:t>рамках исполнения данного полномочия  между администрацией района и ИП Исакова О.С. заключен договор на оказание транспортных услуг – доставка </a:t>
                      </a:r>
                      <a:r>
                        <a:rPr lang="ru-RU" sz="1800" dirty="0" err="1">
                          <a:latin typeface="+mn-lt"/>
                          <a:ea typeface="Calibri"/>
                          <a:cs typeface="Times New Roman"/>
                        </a:rPr>
                        <a:t>безхозного</a:t>
                      </a:r>
                      <a:r>
                        <a:rPr lang="ru-RU" sz="1800" dirty="0">
                          <a:latin typeface="+mn-lt"/>
                          <a:ea typeface="Calibri"/>
                          <a:cs typeface="Times New Roman"/>
                        </a:rPr>
                        <a:t> трупа на патологоанатомическое вскрытие на территории </a:t>
                      </a:r>
                      <a:r>
                        <a:rPr lang="ru-RU" sz="1800" dirty="0" err="1">
                          <a:latin typeface="+mn-lt"/>
                          <a:ea typeface="Calibri"/>
                          <a:cs typeface="Times New Roman"/>
                        </a:rPr>
                        <a:t>Устьянского</a:t>
                      </a:r>
                      <a:r>
                        <a:rPr lang="ru-RU" sz="1800" dirty="0">
                          <a:latin typeface="+mn-lt"/>
                          <a:ea typeface="Calibri"/>
                          <a:cs typeface="Times New Roman"/>
                        </a:rPr>
                        <a:t> района</a:t>
                      </a: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285720" y="214290"/>
          <a:ext cx="8501122" cy="628724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71900"/>
                <a:gridCol w="4929222"/>
              </a:tblGrid>
              <a:tr h="71438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/>
                          <a:ea typeface="Calibri"/>
                          <a:cs typeface="Times New Roman"/>
                        </a:rPr>
                        <a:t>Наименование полномочия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/>
                          <a:ea typeface="Calibri"/>
                          <a:cs typeface="Times New Roman"/>
                        </a:rPr>
                        <a:t>Информация о реализации полномочия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572864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800" dirty="0" smtClean="0"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+mn-lt"/>
                          <a:ea typeface="Calibri"/>
                          <a:cs typeface="Times New Roman"/>
                        </a:rPr>
                        <a:t>Организация </a:t>
                      </a:r>
                      <a:r>
                        <a:rPr lang="ru-RU" sz="1800" dirty="0">
                          <a:latin typeface="+mn-lt"/>
                          <a:ea typeface="Calibri"/>
                          <a:cs typeface="Times New Roman"/>
                        </a:rPr>
                        <a:t>благоустройства территории, прилегающей к медицинским организациям, расположенным в границах поселений, муниципальных округов и городских округов Архангельской области</a:t>
                      </a: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+mn-lt"/>
                          <a:ea typeface="Calibri"/>
                          <a:cs typeface="Times New Roman"/>
                        </a:rPr>
                        <a:t>(пункт 5 части 2 статьи 8 областного закона)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800" dirty="0" smtClean="0"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+mn-lt"/>
                          <a:ea typeface="Calibri"/>
                          <a:cs typeface="Times New Roman"/>
                        </a:rPr>
                        <a:t>Организация </a:t>
                      </a:r>
                      <a:r>
                        <a:rPr lang="ru-RU" sz="1800" dirty="0">
                          <a:latin typeface="+mn-lt"/>
                          <a:ea typeface="Calibri"/>
                          <a:cs typeface="Times New Roman"/>
                        </a:rPr>
                        <a:t>благоустройства  территории, прилегающей к медицинским организациям производится – ремонтируются  и содержаться в нормативном состоянии  подъездные пути</a:t>
                      </a: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285720" y="214290"/>
          <a:ext cx="8501122" cy="628724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71900"/>
                <a:gridCol w="4929222"/>
              </a:tblGrid>
              <a:tr h="71438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/>
                          <a:ea typeface="Calibri"/>
                          <a:cs typeface="Times New Roman"/>
                        </a:rPr>
                        <a:t>Наименование полномочия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/>
                          <a:ea typeface="Calibri"/>
                          <a:cs typeface="Times New Roman"/>
                        </a:rPr>
                        <a:t>Информация о реализации полномочия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572864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800" dirty="0" smtClean="0"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+mn-lt"/>
                          <a:ea typeface="Calibri"/>
                          <a:cs typeface="Times New Roman"/>
                        </a:rPr>
                        <a:t>Наличие </a:t>
                      </a:r>
                      <a:r>
                        <a:rPr lang="ru-RU" sz="1800" dirty="0">
                          <a:latin typeface="+mn-lt"/>
                          <a:ea typeface="Calibri"/>
                          <a:cs typeface="Times New Roman"/>
                        </a:rPr>
                        <a:t>дополнительных гарантий и мер социальной поддержки медицинским </a:t>
                      </a: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+mn-lt"/>
                          <a:ea typeface="Calibri"/>
                          <a:cs typeface="Times New Roman"/>
                        </a:rPr>
                        <a:t>и фармацевтическим работникам за счет средств местных бюджетов муниципальных образований</a:t>
                      </a: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+mn-lt"/>
                          <a:ea typeface="Calibri"/>
                          <a:cs typeface="Times New Roman"/>
                        </a:rPr>
                        <a:t>(пункт 1 части 3 статьи 8 областного закона)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endParaRPr lang="ru-RU" sz="1800" dirty="0" smtClean="0"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+mn-lt"/>
                          <a:ea typeface="Calibri"/>
                          <a:cs typeface="Times New Roman"/>
                        </a:rPr>
                        <a:t>Не </a:t>
                      </a:r>
                      <a:r>
                        <a:rPr lang="ru-RU" sz="1800" dirty="0">
                          <a:latin typeface="+mn-lt"/>
                          <a:ea typeface="Calibri"/>
                          <a:cs typeface="Times New Roman"/>
                        </a:rPr>
                        <a:t>предусмотрено</a:t>
                      </a: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2637</TotalTime>
  <Words>1559</Words>
  <Application>Microsoft Office PowerPoint</Application>
  <PresentationFormat>Экран (4:3)</PresentationFormat>
  <Paragraphs>170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Отчет Главы муниципального образования «Устьянский муниципальный район» о результатах своей деятельности  и о результатах деятельности  администрации муниципального образования  «Устьянский муниципальный район»,   за 2016 год</dc:title>
  <dc:creator>User</dc:creator>
  <cp:lastModifiedBy>toporischeva</cp:lastModifiedBy>
  <cp:revision>421</cp:revision>
  <dcterms:created xsi:type="dcterms:W3CDTF">2017-03-22T09:10:19Z</dcterms:created>
  <dcterms:modified xsi:type="dcterms:W3CDTF">2021-03-25T14:02:20Z</dcterms:modified>
</cp:coreProperties>
</file>