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72" r:id="rId1"/>
  </p:sldMasterIdLst>
  <p:notesMasterIdLst>
    <p:notesMasterId r:id="rId15"/>
  </p:notesMasterIdLst>
  <p:sldIdLst>
    <p:sldId id="258" r:id="rId2"/>
    <p:sldId id="341" r:id="rId3"/>
    <p:sldId id="321" r:id="rId4"/>
    <p:sldId id="344" r:id="rId5"/>
    <p:sldId id="305" r:id="rId6"/>
    <p:sldId id="345" r:id="rId7"/>
    <p:sldId id="326" r:id="rId8"/>
    <p:sldId id="346" r:id="rId9"/>
    <p:sldId id="332" r:id="rId10"/>
    <p:sldId id="347" r:id="rId11"/>
    <p:sldId id="313" r:id="rId12"/>
    <p:sldId id="336" r:id="rId13"/>
    <p:sldId id="317" r:id="rId14"/>
  </p:sldIdLst>
  <p:sldSz cx="9144000" cy="5143500" type="screen16x9"/>
  <p:notesSz cx="6797675" cy="9926638"/>
  <p:embeddedFontLst>
    <p:embeddedFont>
      <p:font typeface="Constantia" pitchFamily="18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Georgia" pitchFamily="18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Wingdings 2" pitchFamily="18" charset="2"/>
      <p:regular r:id="rId3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85091"/>
    <a:srgbClr val="385D8A"/>
    <a:srgbClr val="0E6FC8"/>
    <a:srgbClr val="820000"/>
    <a:srgbClr val="4B5DA6"/>
    <a:srgbClr val="990099"/>
    <a:srgbClr val="FF3300"/>
    <a:srgbClr val="CC99FF"/>
    <a:srgbClr val="002060"/>
    <a:srgbClr val="107C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35" autoAdjust="0"/>
  </p:normalViewPr>
  <p:slideViewPr>
    <p:cSldViewPr>
      <p:cViewPr>
        <p:scale>
          <a:sx n="125" d="100"/>
          <a:sy n="125" d="100"/>
        </p:scale>
        <p:origin x="-1224" y="-4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5561" tIns="47780" rIns="95561" bIns="477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60" cy="496332"/>
          </a:xfrm>
          <a:prstGeom prst="rect">
            <a:avLst/>
          </a:prstGeom>
        </p:spPr>
        <p:txBody>
          <a:bodyPr vert="horz" lIns="95561" tIns="47780" rIns="95561" bIns="477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24A58972-0D9B-4968-9FA4-D03B70C03E3A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1" tIns="47780" rIns="95561" bIns="477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5561" tIns="47780" rIns="95561" bIns="4778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5561" tIns="47780" rIns="95561" bIns="477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60" cy="496332"/>
          </a:xfrm>
          <a:prstGeom prst="rect">
            <a:avLst/>
          </a:prstGeom>
        </p:spPr>
        <p:txBody>
          <a:bodyPr vert="horz" lIns="95561" tIns="47780" rIns="95561" bIns="477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017001F-D1C3-4F57-91CA-E9BBC0F8B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877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5565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5208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5208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17001F-D1C3-4F57-91CA-E9BBC0F8B32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936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028700"/>
            <a:ext cx="7851648" cy="1371600"/>
          </a:xfrm>
          <a:prstGeom prst="rect">
            <a:avLst/>
          </a:prstGeo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2421402"/>
            <a:ext cx="7854696" cy="1314450"/>
          </a:xfrm>
          <a:prstGeom prst="rect">
            <a:avLst/>
          </a:prstGeom>
        </p:spPr>
        <p:txBody>
          <a:bodyPr lIns="0" rIns="18288"/>
          <a:lstStyle>
            <a:lvl1pPr marL="0" marR="34290" indent="0" algn="r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54637E7-6355-407E-A354-9A08D9E22120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6250E3-2514-4E5C-B592-98D1989909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99714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99642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1B559C3-42B3-4DBA-8DDE-67318B373350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6959507-B2CD-44F4-A566-377787B18E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4072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2"/>
            <a:ext cx="2057400" cy="3908822"/>
          </a:xfrm>
          <a:prstGeom prst="rect">
            <a:avLst/>
          </a:prstGeo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2"/>
            <a:ext cx="6019800" cy="3908822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D3BAF12-2C46-4572-88AF-98FF2A7BC518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DEEDEC3-BC63-4546-BF61-2B20507A12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446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/>
          </p:cNvSpPr>
          <p:nvPr userDrawn="1"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Архангельское областное Собрание депутатов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18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99642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D36047E-0821-478D-BEA4-BC9A31011366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A13F799-B801-4D02-AED1-1B8607050D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21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987552"/>
            <a:ext cx="7772400" cy="1021842"/>
          </a:xfrm>
          <a:prstGeom prst="rect">
            <a:avLst/>
          </a:prstGeo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  <a:prstGeom prst="rect">
            <a:avLst/>
          </a:prstGeom>
        </p:spPr>
        <p:txBody>
          <a:bodyPr lIns="45720" rIns="45720" anchor="t"/>
          <a:lstStyle>
            <a:lvl1pPr marL="0" indent="0">
              <a:buNone/>
              <a:defRPr sz="1650">
                <a:solidFill>
                  <a:schemeClr val="tx1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2C3A79C-8793-4A2B-B8BE-9AE7543CB701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20E907-D3E1-4AFD-9010-0F2792B23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03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E87FCC-A825-4FBF-A605-B3B259CAC35D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5C5CFCB-CB55-43A5-B674-2B3AE3F7B0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737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  <a:prstGeom prst="rect">
            <a:avLst/>
          </a:prstGeo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1436"/>
            <a:ext cx="4040188" cy="494514"/>
          </a:xfrm>
          <a:prstGeom prst="rect">
            <a:avLst/>
          </a:prstGeo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394819"/>
            <a:ext cx="4041775" cy="491132"/>
          </a:xfrm>
          <a:prstGeom prst="rect">
            <a:avLst/>
          </a:prstGeom>
        </p:spPr>
        <p:txBody>
          <a:bodyPr lIns="45720" tIns="0" rIns="45720" bIns="0" anchor="ctr"/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  <a:prstGeom prst="rect">
            <a:avLst/>
          </a:prstGeo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85950"/>
            <a:ext cx="4041775" cy="2884290"/>
          </a:xfrm>
          <a:prstGeom prst="rect">
            <a:avLst/>
          </a:prstGeo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0179D8-5AEA-430E-932B-80AE25AE3F9D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4CC2B4-3553-4DD6-9CA0-8D067D1409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0063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305800" cy="857250"/>
          </a:xfrm>
          <a:prstGeom prst="rect">
            <a:avLst/>
          </a:prstGeo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7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2E0EAF9-B6B6-4499-AA7E-AD0F1121698F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4E2461-296C-4258-AF5D-A9AF16D1DD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9824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4067172-658B-49C9-B581-36A4CB501442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620330-E8AE-486E-AFBD-732E70E070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8836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19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257300"/>
            <a:ext cx="2743200" cy="3429000"/>
          </a:xfrm>
          <a:prstGeom prst="rect">
            <a:avLst/>
          </a:prstGeom>
        </p:spPr>
        <p:txBody>
          <a:bodyPr lIns="18288" rIns="18288"/>
          <a:lstStyle>
            <a:lvl1pPr marL="0" indent="0" algn="l">
              <a:buNone/>
              <a:defRPr sz="1050"/>
            </a:lvl1pPr>
            <a:lvl2pPr indent="0" algn="l">
              <a:buNone/>
              <a:defRPr sz="900"/>
            </a:lvl2pPr>
            <a:lvl3pPr indent="0" algn="l">
              <a:buNone/>
              <a:defRPr sz="750"/>
            </a:lvl3pPr>
            <a:lvl4pPr indent="0" algn="l">
              <a:buNone/>
              <a:defRPr sz="675"/>
            </a:lvl4pPr>
            <a:lvl5pPr indent="0" algn="l">
              <a:buNone/>
              <a:defRPr sz="675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257300"/>
            <a:ext cx="5111750" cy="3429000"/>
          </a:xfrm>
          <a:prstGeom prst="rect">
            <a:avLst/>
          </a:prstGeom>
        </p:spPr>
        <p:txBody>
          <a:bodyPr tIns="0"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500"/>
            </a:lvl4pPr>
            <a:lvl5pPr>
              <a:defRPr sz="135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ABABEE-7562-4BAB-B94B-F46C5E107EB4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24800" y="4767264"/>
            <a:ext cx="7620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0F30BD4-0B02-45D3-BC02-84348C0D1C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800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831058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4019827"/>
            <a:ext cx="155448" cy="11658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82748"/>
            <a:ext cx="2212848" cy="1186966"/>
          </a:xfrm>
          <a:prstGeom prst="rect">
            <a:avLst/>
          </a:prstGeom>
        </p:spPr>
        <p:txBody>
          <a:bodyPr vert="horz" lIns="45720" tIns="45720" rIns="45720" bIns="45720" anchor="b"/>
          <a:lstStyle>
            <a:lvl1pPr algn="l">
              <a:buNone/>
              <a:defRPr sz="15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  <a:prstGeom prst="rect">
            <a:avLst/>
          </a:prstGeom>
        </p:spPr>
        <p:txBody>
          <a:bodyPr lIns="64008" rIns="45720" bIns="45720" anchor="t"/>
          <a:lstStyle>
            <a:lvl1pPr marL="0" indent="0" algn="l">
              <a:spcBef>
                <a:spcPts val="188"/>
              </a:spcBef>
              <a:buFontTx/>
              <a:buNone/>
              <a:defRPr sz="975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C56FE00-86AC-43F2-8403-ED32E2152141}" type="datetimeFigureOut">
              <a:rPr lang="ru-RU" smtClean="0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67000" y="4767264"/>
            <a:ext cx="33528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4767264"/>
            <a:ext cx="609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A94F595-D9F4-4D67-93DE-A607D5A7F0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4362450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4664870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52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играфия и видео\герб для документов - прозрачный фон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008" y="33469"/>
            <a:ext cx="1331640" cy="985619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/>
        </p:nvGrpSpPr>
        <p:grpSpPr>
          <a:xfrm>
            <a:off x="1" y="627534"/>
            <a:ext cx="9180548" cy="486918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5" name="Рисунок 14" descr="flag copy.gif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596337" y="87475"/>
            <a:ext cx="1444759" cy="778517"/>
          </a:xfrm>
          <a:prstGeom prst="rect">
            <a:avLst/>
          </a:prstGeom>
          <a:effectLst>
            <a:outerShdw blurRad="139700" dist="38100" dir="2700000" sx="102000" sy="102000" algn="tl" rotWithShape="0">
              <a:prstClr val="black">
                <a:alpha val="8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7226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7" r:id="rId12"/>
  </p:sldLayoutIdLst>
  <p:txStyles>
    <p:titleStyle>
      <a:lvl1pPr algn="l" rtl="0" eaLnBrk="1" latinLnBrk="0" hangingPunct="1">
        <a:spcBef>
          <a:spcPct val="0"/>
        </a:spcBef>
        <a:buNone/>
        <a:defRPr kumimoji="0" sz="375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05740" indent="-20574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1851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51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15773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5773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5773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indent="-13716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645920" indent="-137160" algn="l" rtl="0" eaLnBrk="1" latinLnBrk="0" hangingPunct="1">
        <a:spcBef>
          <a:spcPct val="20000"/>
        </a:spcBef>
        <a:buClr>
          <a:schemeClr val="tx2"/>
        </a:buClr>
        <a:buChar char="•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51660" indent="-13716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748774" y="1803469"/>
            <a:ext cx="7646453" cy="1107996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Отчет о деятельности 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Архангельского  областного  Собрания депутатов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за 201</a:t>
            </a:r>
            <a:r>
              <a:rPr lang="en-US" sz="2200" b="1" dirty="0" smtClean="0">
                <a:solidFill>
                  <a:schemeClr val="accent1">
                    <a:lumMod val="75000"/>
                  </a:schemeClr>
                </a:solidFill>
              </a:rPr>
              <a:t>8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ozd.duma.gov.ru/bundles/sozdsozd/img/meetings/gd/meetings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35646"/>
            <a:ext cx="3861364" cy="2736304"/>
          </a:xfrm>
          <a:prstGeom prst="rect">
            <a:avLst/>
          </a:prstGeom>
          <a:noFill/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635646"/>
            <a:ext cx="45365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524328" y="2283718"/>
            <a:ext cx="115212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Количество поддержанных проектов федеральных законов</a:t>
            </a:r>
            <a:endParaRPr lang="ru-RU" sz="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24328" y="3075806"/>
            <a:ext cx="1152128" cy="6009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Количество внесенных законодательных инициатив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3022" y="1059582"/>
            <a:ext cx="8784976" cy="4032448"/>
          </a:xfrm>
          <a:prstGeom prst="roundRect">
            <a:avLst>
              <a:gd name="adj" fmla="val 4515"/>
            </a:avLst>
          </a:prstGeom>
          <a:solidFill>
            <a:schemeClr val="bg1">
              <a:alpha val="7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85D8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45686" y="627534"/>
            <a:ext cx="5652628" cy="432048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cap="rnd">
            <a:solidFill>
              <a:schemeClr val="bg1"/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rmAutofit fontScale="85000" lnSpcReduction="10000"/>
          </a:bodyPr>
          <a:lstStyle/>
          <a:p>
            <a:pPr lvl="0"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Парламентская Ассоциация Северо-Запада России</a:t>
            </a:r>
          </a:p>
        </p:txBody>
      </p:sp>
      <p:pic>
        <p:nvPicPr>
          <p:cNvPr id="17409" name="Picture 1" descr="D:\][lam\yandex\Отчёт АОСД за 2018\Для презентации_февраль 2019\ПАСЗР\ПАСЗР_Арх_июнь 2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23678"/>
            <a:ext cx="4392488" cy="2931039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Загнутый угол 8"/>
          <p:cNvSpPr/>
          <p:nvPr/>
        </p:nvSpPr>
        <p:spPr>
          <a:xfrm>
            <a:off x="179512" y="1275606"/>
            <a:ext cx="8568952" cy="576064"/>
          </a:xfrm>
          <a:prstGeom prst="foldedCorner">
            <a:avLst/>
          </a:prstGeom>
          <a:solidFill>
            <a:srgbClr val="385D8A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Внесение изменений в Федеральный закон «Об объектах культурного наследия (памятниках истории и культуры) народов Российской Федерации»</a:t>
            </a:r>
          </a:p>
        </p:txBody>
      </p:sp>
      <p:sp>
        <p:nvSpPr>
          <p:cNvPr id="10" name="Загнутый угол 9"/>
          <p:cNvSpPr/>
          <p:nvPr/>
        </p:nvSpPr>
        <p:spPr>
          <a:xfrm>
            <a:off x="4644008" y="3939902"/>
            <a:ext cx="4176464" cy="1080120"/>
          </a:xfrm>
          <a:prstGeom prst="foldedCorner">
            <a:avLst/>
          </a:prstGeom>
          <a:solidFill>
            <a:srgbClr val="385D8A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2018 году обновлен состав постоянных комитетов Парламентской Ассоциации (вошли 18 депутатов Архангельского областного Собрания депутатов седьмого созыва)</a:t>
            </a:r>
          </a:p>
        </p:txBody>
      </p:sp>
      <p:pic>
        <p:nvPicPr>
          <p:cNvPr id="11265" name="Picture 1" descr="\\serverdisk\PRESSA\Ф  О  Т  О\Для презентации_февраль 2019\ПАСЗР\ПАСЗР_Арх_июнь 2018 (2).JPG"/>
          <p:cNvPicPr>
            <a:picLocks noChangeAspect="1" noChangeArrowheads="1"/>
          </p:cNvPicPr>
          <p:nvPr/>
        </p:nvPicPr>
        <p:blipFill>
          <a:blip r:embed="rId4" cstate="print"/>
          <a:srcRect l="8065" t="7251" r="9677" b="20235"/>
          <a:stretch>
            <a:fillRect/>
          </a:stretch>
        </p:blipFill>
        <p:spPr bwMode="auto">
          <a:xfrm>
            <a:off x="4572000" y="1995686"/>
            <a:ext cx="3182754" cy="187220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2" descr="D:\Полиграфия и видео\ПАСЗР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995686"/>
            <a:ext cx="1605586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4038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6516216" y="1203918"/>
            <a:ext cx="2304000" cy="2880000"/>
          </a:xfrm>
          <a:prstGeom prst="foldedCorner">
            <a:avLst>
              <a:gd name="adj" fmla="val 9485"/>
            </a:avLst>
          </a:prstGeom>
          <a:solidFill>
            <a:schemeClr val="accent1">
              <a:lumMod val="75000"/>
            </a:schemeClr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987894"/>
            <a:ext cx="171548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Приемные  депутатов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избирательных округах</a:t>
            </a:r>
          </a:p>
        </p:txBody>
      </p:sp>
      <p:sp>
        <p:nvSpPr>
          <p:cNvPr id="16" name="Загнутый угол 15"/>
          <p:cNvSpPr/>
          <p:nvPr/>
        </p:nvSpPr>
        <p:spPr>
          <a:xfrm>
            <a:off x="323528" y="1203598"/>
            <a:ext cx="2304256" cy="2880320"/>
          </a:xfrm>
          <a:prstGeom prst="foldedCorner">
            <a:avLst>
              <a:gd name="adj" fmla="val 9485"/>
            </a:avLst>
          </a:prstGeom>
          <a:solidFill>
            <a:schemeClr val="accent1">
              <a:lumMod val="75000"/>
            </a:schemeClr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1257021"/>
            <a:ext cx="2033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Интернет-приемная на сайте АОСД.РФ</a:t>
            </a:r>
          </a:p>
        </p:txBody>
      </p:sp>
      <p:sp>
        <p:nvSpPr>
          <p:cNvPr id="18" name="Загнутый угол 17"/>
          <p:cNvSpPr/>
          <p:nvPr/>
        </p:nvSpPr>
        <p:spPr>
          <a:xfrm>
            <a:off x="3491880" y="1196628"/>
            <a:ext cx="2304000" cy="2880000"/>
          </a:xfrm>
          <a:prstGeom prst="foldedCorner">
            <a:avLst>
              <a:gd name="adj" fmla="val 9485"/>
            </a:avLst>
          </a:prstGeom>
          <a:solidFill>
            <a:schemeClr val="accent1">
              <a:lumMod val="75000"/>
            </a:schemeClr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35896" y="1196629"/>
            <a:ext cx="17154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Приемная областного Собрания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" name="Picture 3" descr="Z:\фото к докладу в СФ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894" y="2222173"/>
            <a:ext cx="2034000" cy="114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6956"/>
            <a:ext cx="2035451" cy="122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t="26703" r="8365" b="23451"/>
          <a:stretch>
            <a:fillRect/>
          </a:stretch>
        </p:blipFill>
        <p:spPr bwMode="auto">
          <a:xfrm>
            <a:off x="6732756" y="2208246"/>
            <a:ext cx="1943700" cy="12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играфия и видео\для заставки экра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755576" y="267494"/>
            <a:ext cx="748883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Архангельское </a:t>
            </a:r>
            <a:r>
              <a:rPr lang="en-US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областное </a:t>
            </a:r>
            <a:r>
              <a:rPr lang="en-US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Собрание </a:t>
            </a:r>
            <a:r>
              <a:rPr lang="en-US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депутатов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1619672" y="2427734"/>
            <a:ext cx="5940660" cy="576064"/>
          </a:xfrm>
          <a:prstGeom prst="roundRect">
            <a:avLst/>
          </a:prstGeom>
          <a:solidFill>
            <a:schemeClr val="bg1">
              <a:alpha val="66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0" y="987574"/>
            <a:ext cx="8965504" cy="401191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5" name="Заголовок 1"/>
          <p:cNvSpPr>
            <a:spLocks/>
          </p:cNvSpPr>
          <p:nvPr/>
        </p:nvSpPr>
        <p:spPr bwMode="auto">
          <a:xfrm>
            <a:off x="1403648" y="339502"/>
            <a:ext cx="6192688" cy="792088"/>
          </a:xfrm>
          <a:prstGeom prst="roundRect">
            <a:avLst/>
          </a:prstGeom>
          <a:solidFill>
            <a:schemeClr val="bg1">
              <a:alpha val="67000"/>
            </a:schemeClr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Выборы в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VII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созыв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Архангельского областного Собрания депутатов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состоялись 9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сентября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2018 года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" name="Группа 28"/>
          <p:cNvGrpSpPr>
            <a:grpSpLocks/>
          </p:cNvGrpSpPr>
          <p:nvPr/>
        </p:nvGrpSpPr>
        <p:grpSpPr bwMode="auto">
          <a:xfrm>
            <a:off x="637265" y="3219822"/>
            <a:ext cx="1439862" cy="917972"/>
            <a:chOff x="2555776" y="3789040"/>
            <a:chExt cx="1515958" cy="1414265"/>
          </a:xfrm>
        </p:grpSpPr>
        <p:pic>
          <p:nvPicPr>
            <p:cNvPr id="8220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2555776" y="3789040"/>
              <a:ext cx="504056" cy="1414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21" name="Заголовок 1"/>
            <p:cNvSpPr>
              <a:spLocks/>
            </p:cNvSpPr>
            <p:nvPr/>
          </p:nvSpPr>
          <p:spPr bwMode="auto">
            <a:xfrm>
              <a:off x="3203848" y="4221088"/>
              <a:ext cx="867886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37</a:t>
              </a:r>
              <a:endParaRPr lang="ru-RU" sz="3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Группа 30"/>
          <p:cNvGrpSpPr>
            <a:grpSpLocks/>
          </p:cNvGrpSpPr>
          <p:nvPr/>
        </p:nvGrpSpPr>
        <p:grpSpPr bwMode="auto">
          <a:xfrm>
            <a:off x="2553228" y="3259113"/>
            <a:ext cx="1108075" cy="878681"/>
            <a:chOff x="4860032" y="3841997"/>
            <a:chExt cx="1277094" cy="1349941"/>
          </a:xfrm>
        </p:grpSpPr>
        <p:pic>
          <p:nvPicPr>
            <p:cNvPr id="8218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5705078" y="3841997"/>
              <a:ext cx="432048" cy="1349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9" name="Заголовок 1"/>
            <p:cNvSpPr>
              <a:spLocks/>
            </p:cNvSpPr>
            <p:nvPr/>
          </p:nvSpPr>
          <p:spPr bwMode="auto">
            <a:xfrm>
              <a:off x="4860032" y="4221088"/>
              <a:ext cx="864096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10</a:t>
              </a:r>
              <a:endParaRPr lang="ru-RU" sz="3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7" name="Заголовок 1"/>
          <p:cNvSpPr>
            <a:spLocks/>
          </p:cNvSpPr>
          <p:nvPr/>
        </p:nvSpPr>
        <p:spPr bwMode="auto">
          <a:xfrm>
            <a:off x="2627784" y="1707654"/>
            <a:ext cx="223224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820000"/>
                </a:solidFill>
              </a:rPr>
              <a:t>47</a:t>
            </a:r>
            <a:endParaRPr lang="ru-RU" sz="5400" b="1" dirty="0">
              <a:solidFill>
                <a:srgbClr val="820000"/>
              </a:solidFill>
            </a:endParaRPr>
          </a:p>
        </p:txBody>
      </p:sp>
      <p:sp>
        <p:nvSpPr>
          <p:cNvPr id="33" name="Заголовок 1"/>
          <p:cNvSpPr>
            <a:spLocks/>
          </p:cNvSpPr>
          <p:nvPr/>
        </p:nvSpPr>
        <p:spPr bwMode="auto">
          <a:xfrm>
            <a:off x="2447256" y="1716087"/>
            <a:ext cx="86409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24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Заголовок 1"/>
          <p:cNvSpPr>
            <a:spLocks/>
          </p:cNvSpPr>
          <p:nvPr/>
        </p:nvSpPr>
        <p:spPr bwMode="auto">
          <a:xfrm>
            <a:off x="2447256" y="2436167"/>
            <a:ext cx="86409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23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15479" y="1275606"/>
            <a:ext cx="4248001" cy="368473"/>
          </a:xfrm>
          <a:prstGeom prst="roundRect">
            <a:avLst>
              <a:gd name="adj" fmla="val 26484"/>
            </a:avLst>
          </a:prstGeom>
          <a:solidFill>
            <a:srgbClr val="385D8A"/>
          </a:solidFill>
          <a:ln>
            <a:solidFill>
              <a:schemeClr val="accent1">
                <a:lumMod val="75000"/>
              </a:schemeClr>
            </a:solidFill>
            <a:miter lim="800000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Смешанная избирательная  система </a:t>
            </a:r>
            <a:endParaRPr lang="ru-RU" sz="1500" b="1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61625" y="4347403"/>
            <a:ext cx="394151" cy="41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24" descr="Ldpr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5608" y="4443958"/>
            <a:ext cx="538240" cy="27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371950"/>
            <a:ext cx="466195" cy="38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4407717"/>
            <a:ext cx="322106" cy="32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" name="Группа 41"/>
          <p:cNvGrpSpPr>
            <a:grpSpLocks/>
          </p:cNvGrpSpPr>
          <p:nvPr/>
        </p:nvGrpSpPr>
        <p:grpSpPr bwMode="auto">
          <a:xfrm>
            <a:off x="215008" y="1716087"/>
            <a:ext cx="2160240" cy="576064"/>
            <a:chOff x="6300192" y="1052736"/>
            <a:chExt cx="2664296" cy="2376265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3" name="Заголовок 1"/>
            <p:cNvSpPr>
              <a:spLocks/>
            </p:cNvSpPr>
            <p:nvPr/>
          </p:nvSpPr>
          <p:spPr bwMode="auto">
            <a:xfrm>
              <a:off x="6300193" y="1736813"/>
              <a:ext cx="2664294" cy="129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По одномандатным округам</a:t>
              </a:r>
              <a:endParaRPr lang="ru-RU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Группа 41"/>
          <p:cNvGrpSpPr>
            <a:grpSpLocks/>
          </p:cNvGrpSpPr>
          <p:nvPr/>
        </p:nvGrpSpPr>
        <p:grpSpPr bwMode="auto">
          <a:xfrm>
            <a:off x="215008" y="2436167"/>
            <a:ext cx="2160240" cy="576000"/>
            <a:chOff x="6300192" y="1052736"/>
            <a:chExt cx="2664296" cy="2376265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6" name="Заголовок 1"/>
            <p:cNvSpPr>
              <a:spLocks/>
            </p:cNvSpPr>
            <p:nvPr/>
          </p:nvSpPr>
          <p:spPr bwMode="auto">
            <a:xfrm>
              <a:off x="6300193" y="1736813"/>
              <a:ext cx="2664294" cy="129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По партийным спискам</a:t>
              </a:r>
              <a:endParaRPr lang="ru-RU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7" name="Группа 41"/>
          <p:cNvGrpSpPr>
            <a:grpSpLocks/>
          </p:cNvGrpSpPr>
          <p:nvPr/>
        </p:nvGrpSpPr>
        <p:grpSpPr bwMode="auto">
          <a:xfrm>
            <a:off x="-2412776" y="1203598"/>
            <a:ext cx="6948264" cy="3816424"/>
            <a:chOff x="6300193" y="755670"/>
            <a:chExt cx="8569526" cy="15744504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9452317" y="755670"/>
              <a:ext cx="5417402" cy="7723719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9" name="Заголовок 1"/>
            <p:cNvSpPr>
              <a:spLocks/>
            </p:cNvSpPr>
            <p:nvPr/>
          </p:nvSpPr>
          <p:spPr bwMode="auto">
            <a:xfrm>
              <a:off x="6300193" y="1736813"/>
              <a:ext cx="2664294" cy="129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endParaRPr lang="ru-RU" sz="14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9452317" y="8776455"/>
              <a:ext cx="5417402" cy="7723719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4499992" y="1819732"/>
            <a:ext cx="44644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4572000" y="2345854"/>
            <a:ext cx="464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9050">
              <a:buFontTx/>
              <a:buChar char="-"/>
            </a:pP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законодательству и вопросам местного самоуправления</a:t>
            </a:r>
          </a:p>
          <a:p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4572000" y="2683828"/>
            <a:ext cx="4608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культурной политике, образованию и науке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4283968" y="2899852"/>
            <a:ext cx="464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 по лесопромышленному комплексу, природопользованию и экологии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536504" y="2139702"/>
            <a:ext cx="464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жилищной политике и коммунальному хозяйству</a:t>
            </a:r>
          </a:p>
          <a:p>
            <a:pPr algn="just"/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572000" y="1779662"/>
            <a:ext cx="41764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вопросам бюджета, финансовой и налоговой политике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283968" y="3259892"/>
            <a:ext cx="4644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промышленности, коммуникациям и инфраструктуре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283968" y="3619932"/>
            <a:ext cx="4644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развитию институтов гражданского общества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283968" y="3835956"/>
            <a:ext cx="4644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сельскому хозяйству и рыболовству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283968" y="4051980"/>
            <a:ext cx="4644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социальной политике, здравоохранению и спорту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283968" y="4299942"/>
            <a:ext cx="4644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экономике, предпринимательству и инвестиционной политике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283968" y="4659982"/>
            <a:ext cx="4644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76200"/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</a:rPr>
              <a:t>по этике и регламенту</a:t>
            </a:r>
          </a:p>
        </p:txBody>
      </p:sp>
      <p:grpSp>
        <p:nvGrpSpPr>
          <p:cNvPr id="74" name="Группа 41"/>
          <p:cNvGrpSpPr>
            <a:grpSpLocks/>
          </p:cNvGrpSpPr>
          <p:nvPr/>
        </p:nvGrpSpPr>
        <p:grpSpPr bwMode="auto">
          <a:xfrm>
            <a:off x="4716016" y="1203598"/>
            <a:ext cx="4176464" cy="504056"/>
            <a:chOff x="6300192" y="1052736"/>
            <a:chExt cx="2664296" cy="2376265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6" name="Заголовок 1"/>
            <p:cNvSpPr>
              <a:spLocks/>
            </p:cNvSpPr>
            <p:nvPr/>
          </p:nvSpPr>
          <p:spPr bwMode="auto">
            <a:xfrm>
              <a:off x="6300193" y="1793393"/>
              <a:ext cx="2664294" cy="129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Сформировано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11</a:t>
              </a:r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 комитетов:</a:t>
              </a:r>
              <a:endParaRPr lang="ru-RU" sz="20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77" name="Группа 41"/>
          <p:cNvGrpSpPr>
            <a:grpSpLocks/>
          </p:cNvGrpSpPr>
          <p:nvPr/>
        </p:nvGrpSpPr>
        <p:grpSpPr bwMode="auto">
          <a:xfrm>
            <a:off x="-468560" y="4227934"/>
            <a:ext cx="4896550" cy="720080"/>
            <a:chOff x="5840828" y="1052736"/>
            <a:chExt cx="3123660" cy="2376265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9" name="Заголовок 1"/>
            <p:cNvSpPr>
              <a:spLocks/>
            </p:cNvSpPr>
            <p:nvPr/>
          </p:nvSpPr>
          <p:spPr bwMode="auto">
            <a:xfrm>
              <a:off x="5840828" y="1527989"/>
              <a:ext cx="2021189" cy="1533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  <a:latin typeface="Georgia" pitchFamily="18" charset="0"/>
                </a:rPr>
                <a:t>4</a:t>
              </a:r>
              <a:r>
                <a:rPr lang="ru-RU" sz="1050" b="1" dirty="0" smtClean="0">
                  <a:solidFill>
                    <a:schemeClr val="accent1">
                      <a:lumMod val="75000"/>
                    </a:schemeClr>
                  </a:solidFill>
                  <a:latin typeface="Georgia" pitchFamily="18" charset="0"/>
                </a:rPr>
                <a:t> </a:t>
              </a:r>
              <a:r>
                <a:rPr lang="ru-RU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фракции</a:t>
              </a:r>
              <a:endParaRPr lang="ru-RU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395536" y="987574"/>
            <a:ext cx="8352928" cy="3723878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7" name="Группа 41"/>
          <p:cNvGrpSpPr>
            <a:grpSpLocks/>
          </p:cNvGrpSpPr>
          <p:nvPr/>
        </p:nvGrpSpPr>
        <p:grpSpPr bwMode="auto">
          <a:xfrm>
            <a:off x="1187624" y="1347614"/>
            <a:ext cx="1584176" cy="576064"/>
            <a:chOff x="6300192" y="1052736"/>
            <a:chExt cx="2664296" cy="2376265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Заголовок 1"/>
            <p:cNvSpPr>
              <a:spLocks/>
            </p:cNvSpPr>
            <p:nvPr/>
          </p:nvSpPr>
          <p:spPr bwMode="auto">
            <a:xfrm>
              <a:off x="6300193" y="1736813"/>
              <a:ext cx="2664294" cy="129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2018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год</a:t>
              </a:r>
              <a:endParaRPr lang="ru-RU" sz="19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07704" y="1923678"/>
            <a:ext cx="1" cy="288032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2" name="Группа 41"/>
          <p:cNvGrpSpPr>
            <a:grpSpLocks/>
          </p:cNvGrpSpPr>
          <p:nvPr/>
        </p:nvGrpSpPr>
        <p:grpSpPr bwMode="auto">
          <a:xfrm>
            <a:off x="1187624" y="2211710"/>
            <a:ext cx="1584176" cy="576064"/>
            <a:chOff x="6300192" y="1052736"/>
            <a:chExt cx="2664296" cy="2376265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4" name="Заголовок 1"/>
            <p:cNvSpPr>
              <a:spLocks/>
            </p:cNvSpPr>
            <p:nvPr/>
          </p:nvSpPr>
          <p:spPr bwMode="auto">
            <a:xfrm>
              <a:off x="6300193" y="1736813"/>
              <a:ext cx="2664294" cy="129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11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сессий</a:t>
              </a:r>
            </a:p>
            <a:p>
              <a:pPr algn="ctr"/>
              <a:r>
                <a:rPr lang="ru-RU" sz="700" b="1" dirty="0" smtClean="0">
                  <a:solidFill>
                    <a:srgbClr val="820000"/>
                  </a:solidFill>
                </a:rPr>
                <a:t>2</a:t>
              </a:r>
              <a:r>
                <a:rPr lang="ru-RU" sz="700" b="1" dirty="0" smtClean="0">
                  <a:solidFill>
                    <a:schemeClr val="accent1">
                      <a:lumMod val="75000"/>
                    </a:schemeClr>
                  </a:solidFill>
                </a:rPr>
                <a:t> внеочередные</a:t>
              </a:r>
              <a:endParaRPr lang="ru-RU" sz="7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49" name="Группа 48"/>
          <p:cNvGrpSpPr>
            <a:grpSpLocks/>
          </p:cNvGrpSpPr>
          <p:nvPr/>
        </p:nvGrpSpPr>
        <p:grpSpPr bwMode="auto">
          <a:xfrm>
            <a:off x="3203848" y="1347614"/>
            <a:ext cx="2664296" cy="576064"/>
            <a:chOff x="6300192" y="1052736"/>
            <a:chExt cx="2664296" cy="2376265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53" name="Заголовок 1"/>
            <p:cNvSpPr>
              <a:spLocks/>
            </p:cNvSpPr>
            <p:nvPr/>
          </p:nvSpPr>
          <p:spPr bwMode="auto">
            <a:xfrm>
              <a:off x="6300193" y="1235526"/>
              <a:ext cx="2664294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7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сессий в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6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созыве</a:t>
              </a:r>
            </a:p>
            <a:p>
              <a:pPr algn="ctr"/>
              <a:r>
                <a:rPr lang="ru-RU" sz="700" b="1" dirty="0" smtClean="0">
                  <a:solidFill>
                    <a:schemeClr val="accent1">
                      <a:lumMod val="75000"/>
                    </a:schemeClr>
                  </a:solidFill>
                </a:rPr>
                <a:t>2 внеочередные</a:t>
              </a:r>
              <a:endParaRPr lang="ru-RU" sz="7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6" name="Группа 55"/>
          <p:cNvGrpSpPr>
            <a:grpSpLocks/>
          </p:cNvGrpSpPr>
          <p:nvPr/>
        </p:nvGrpSpPr>
        <p:grpSpPr bwMode="auto">
          <a:xfrm>
            <a:off x="3203848" y="2211710"/>
            <a:ext cx="2664296" cy="576064"/>
            <a:chOff x="6300192" y="1052736"/>
            <a:chExt cx="2664296" cy="2376265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0" name="Заголовок 1"/>
            <p:cNvSpPr>
              <a:spLocks/>
            </p:cNvSpPr>
            <p:nvPr/>
          </p:nvSpPr>
          <p:spPr bwMode="auto">
            <a:xfrm>
              <a:off x="6300193" y="1235526"/>
              <a:ext cx="2664294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t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4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сессии в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7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созыве</a:t>
              </a:r>
            </a:p>
            <a:p>
              <a:pPr algn="ctr"/>
              <a:endParaRPr lang="ru-RU" sz="7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endParaRPr>
            </a:p>
          </p:txBody>
        </p:sp>
      </p:grpSp>
      <p:sp>
        <p:nvSpPr>
          <p:cNvPr id="61" name="Line 18"/>
          <p:cNvSpPr>
            <a:spLocks noChangeShapeType="1"/>
          </p:cNvSpPr>
          <p:nvPr/>
        </p:nvSpPr>
        <p:spPr bwMode="auto">
          <a:xfrm flipH="1">
            <a:off x="2771800" y="2499742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18"/>
          <p:cNvSpPr>
            <a:spLocks noChangeShapeType="1"/>
          </p:cNvSpPr>
          <p:nvPr/>
        </p:nvSpPr>
        <p:spPr bwMode="auto">
          <a:xfrm flipH="1">
            <a:off x="2987823" y="1635646"/>
            <a:ext cx="0" cy="936104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Line 18"/>
          <p:cNvSpPr>
            <a:spLocks noChangeShapeType="1"/>
          </p:cNvSpPr>
          <p:nvPr/>
        </p:nvSpPr>
        <p:spPr bwMode="auto">
          <a:xfrm flipH="1">
            <a:off x="2987824" y="1635646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Line 18"/>
          <p:cNvSpPr>
            <a:spLocks noChangeShapeType="1"/>
          </p:cNvSpPr>
          <p:nvPr/>
        </p:nvSpPr>
        <p:spPr bwMode="auto">
          <a:xfrm flipH="1">
            <a:off x="2987824" y="2571750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Line 18"/>
          <p:cNvSpPr>
            <a:spLocks noChangeShapeType="1"/>
          </p:cNvSpPr>
          <p:nvPr/>
        </p:nvSpPr>
        <p:spPr bwMode="auto">
          <a:xfrm flipH="1">
            <a:off x="5868144" y="1635646"/>
            <a:ext cx="288032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Line 18"/>
          <p:cNvSpPr>
            <a:spLocks noChangeShapeType="1"/>
          </p:cNvSpPr>
          <p:nvPr/>
        </p:nvSpPr>
        <p:spPr bwMode="auto">
          <a:xfrm flipH="1">
            <a:off x="5868144" y="2499742"/>
            <a:ext cx="288032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7" name="Группа 76"/>
          <p:cNvGrpSpPr>
            <a:grpSpLocks/>
          </p:cNvGrpSpPr>
          <p:nvPr/>
        </p:nvGrpSpPr>
        <p:grpSpPr bwMode="auto">
          <a:xfrm>
            <a:off x="755576" y="3291830"/>
            <a:ext cx="1584176" cy="1512168"/>
            <a:chOff x="6300192" y="1052736"/>
            <a:chExt cx="2664296" cy="2376265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t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9" name="Заголовок 1"/>
            <p:cNvSpPr>
              <a:spLocks/>
            </p:cNvSpPr>
            <p:nvPr/>
          </p:nvSpPr>
          <p:spPr bwMode="auto">
            <a:xfrm>
              <a:off x="6300193" y="1235526"/>
              <a:ext cx="2664294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t"/>
            <a:lstStyle/>
            <a:p>
              <a:pPr algn="ctr"/>
              <a:endParaRPr lang="ru-RU" altLang="ko-KR" sz="2000" b="1" dirty="0" smtClean="0">
                <a:solidFill>
                  <a:srgbClr val="820000"/>
                </a:solidFill>
                <a:latin typeface="Georgia" pitchFamily="18" charset="0"/>
              </a:endParaRPr>
            </a:p>
            <a:p>
              <a:pPr algn="ctr"/>
              <a:r>
                <a:rPr lang="ru-RU" altLang="ko-KR" sz="2000" b="1" dirty="0" smtClean="0">
                  <a:solidFill>
                    <a:srgbClr val="820000"/>
                  </a:solidFill>
                </a:rPr>
                <a:t>принято</a:t>
              </a:r>
              <a:endParaRPr lang="ko-KR" altLang="en-US" sz="2000" b="1" dirty="0" smtClean="0">
                <a:solidFill>
                  <a:srgbClr val="385D8A"/>
                </a:solidFill>
              </a:endParaRPr>
            </a:p>
          </p:txBody>
        </p:sp>
      </p:grpSp>
      <p:grpSp>
        <p:nvGrpSpPr>
          <p:cNvPr id="81" name="Группа 80"/>
          <p:cNvGrpSpPr>
            <a:grpSpLocks/>
          </p:cNvGrpSpPr>
          <p:nvPr/>
        </p:nvGrpSpPr>
        <p:grpSpPr bwMode="auto">
          <a:xfrm>
            <a:off x="2699792" y="3291830"/>
            <a:ext cx="2664296" cy="432048"/>
            <a:chOff x="6300192" y="1052736"/>
            <a:chExt cx="2664296" cy="2376265"/>
          </a:xfrm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3" name="Заголовок 1"/>
            <p:cNvSpPr>
              <a:spLocks/>
            </p:cNvSpPr>
            <p:nvPr/>
          </p:nvSpPr>
          <p:spPr bwMode="auto">
            <a:xfrm>
              <a:off x="6300193" y="1646802"/>
              <a:ext cx="2664294" cy="1296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228600" indent="-228600" algn="ctr"/>
              <a:r>
                <a:rPr lang="ru-RU" sz="1900" b="1" dirty="0" smtClean="0">
                  <a:solidFill>
                    <a:srgbClr val="820000"/>
                  </a:solidFill>
                </a:rPr>
                <a:t>73</a:t>
              </a:r>
              <a:r>
                <a:rPr lang="ru-RU" sz="700" b="1" dirty="0" smtClean="0">
                  <a:solidFill>
                    <a:schemeClr val="accent1">
                      <a:lumMod val="75000"/>
                    </a:schemeClr>
                  </a:solidFill>
                </a:rPr>
                <a:t>     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в</a:t>
              </a:r>
              <a:r>
                <a:rPr lang="ru-RU" sz="700" b="1" dirty="0" smtClean="0">
                  <a:solidFill>
                    <a:schemeClr val="accent1">
                      <a:lumMod val="75000"/>
                    </a:schemeClr>
                  </a:solidFill>
                </a:rPr>
                <a:t>  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6</a:t>
              </a:r>
              <a:r>
                <a:rPr lang="ru-RU" sz="700" b="1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созыве</a:t>
              </a:r>
            </a:p>
            <a:p>
              <a:pPr marL="228600" indent="-228600" algn="ctr"/>
              <a:endParaRPr lang="ru-RU" sz="7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endParaRPr>
            </a:p>
          </p:txBody>
        </p:sp>
      </p:grpSp>
      <p:grpSp>
        <p:nvGrpSpPr>
          <p:cNvPr id="84" name="Группа 83"/>
          <p:cNvGrpSpPr>
            <a:grpSpLocks/>
          </p:cNvGrpSpPr>
          <p:nvPr/>
        </p:nvGrpSpPr>
        <p:grpSpPr bwMode="auto">
          <a:xfrm>
            <a:off x="2699792" y="4352312"/>
            <a:ext cx="2664296" cy="451686"/>
            <a:chOff x="6300192" y="944727"/>
            <a:chExt cx="2664296" cy="2484274"/>
          </a:xfrm>
        </p:grpSpPr>
        <p:sp>
          <p:nvSpPr>
            <p:cNvPr id="85" name="Скругленный прямоугольник 84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6" name="Заголовок 1"/>
            <p:cNvSpPr>
              <a:spLocks/>
            </p:cNvSpPr>
            <p:nvPr/>
          </p:nvSpPr>
          <p:spPr bwMode="auto">
            <a:xfrm>
              <a:off x="6300193" y="944727"/>
              <a:ext cx="2664294" cy="1296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t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55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в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7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созыве</a:t>
              </a:r>
            </a:p>
            <a:p>
              <a:pPr algn="ctr"/>
              <a:endParaRPr lang="ru-RU" sz="7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endParaRPr>
            </a:p>
          </p:txBody>
        </p:sp>
      </p:grpSp>
      <p:sp>
        <p:nvSpPr>
          <p:cNvPr id="87" name="Line 18"/>
          <p:cNvSpPr>
            <a:spLocks noChangeShapeType="1"/>
          </p:cNvSpPr>
          <p:nvPr/>
        </p:nvSpPr>
        <p:spPr bwMode="auto">
          <a:xfrm flipH="1">
            <a:off x="2483767" y="3507854"/>
            <a:ext cx="0" cy="936104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18"/>
          <p:cNvSpPr>
            <a:spLocks noChangeShapeType="1"/>
          </p:cNvSpPr>
          <p:nvPr/>
        </p:nvSpPr>
        <p:spPr bwMode="auto">
          <a:xfrm flipH="1">
            <a:off x="2483768" y="3507854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18"/>
          <p:cNvSpPr>
            <a:spLocks noChangeShapeType="1"/>
          </p:cNvSpPr>
          <p:nvPr/>
        </p:nvSpPr>
        <p:spPr bwMode="auto">
          <a:xfrm flipH="1">
            <a:off x="2483768" y="4443958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Заголовок 1"/>
          <p:cNvSpPr>
            <a:spLocks/>
          </p:cNvSpPr>
          <p:nvPr/>
        </p:nvSpPr>
        <p:spPr bwMode="auto">
          <a:xfrm>
            <a:off x="2915816" y="3579862"/>
            <a:ext cx="2376264" cy="58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/>
            <a:r>
              <a:rPr lang="ru-RU" altLang="ko-KR" sz="4000" b="1" dirty="0" smtClean="0">
                <a:solidFill>
                  <a:srgbClr val="820000"/>
                </a:solidFill>
              </a:rPr>
              <a:t>128</a:t>
            </a:r>
            <a:r>
              <a:rPr lang="ru-RU" altLang="ko-KR" sz="2000" b="1" dirty="0" smtClean="0">
                <a:solidFill>
                  <a:srgbClr val="385D8A"/>
                </a:solidFill>
              </a:rPr>
              <a:t> законов</a:t>
            </a:r>
            <a:endParaRPr lang="ko-KR" altLang="en-US" b="1" dirty="0" smtClean="0">
              <a:solidFill>
                <a:srgbClr val="385D8A"/>
              </a:solidFill>
            </a:endParaRPr>
          </a:p>
        </p:txBody>
      </p:sp>
      <p:grpSp>
        <p:nvGrpSpPr>
          <p:cNvPr id="92" name="Группа 91"/>
          <p:cNvGrpSpPr>
            <a:grpSpLocks/>
          </p:cNvGrpSpPr>
          <p:nvPr/>
        </p:nvGrpSpPr>
        <p:grpSpPr bwMode="auto">
          <a:xfrm>
            <a:off x="5652120" y="3291830"/>
            <a:ext cx="2880320" cy="432048"/>
            <a:chOff x="6300192" y="1052736"/>
            <a:chExt cx="2664296" cy="2376265"/>
          </a:xfrm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4" name="Заголовок 1"/>
            <p:cNvSpPr>
              <a:spLocks/>
            </p:cNvSpPr>
            <p:nvPr/>
          </p:nvSpPr>
          <p:spPr bwMode="auto">
            <a:xfrm>
              <a:off x="6300193" y="1435822"/>
              <a:ext cx="2664294" cy="129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212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в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6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созыве</a:t>
              </a:r>
            </a:p>
          </p:txBody>
        </p:sp>
      </p:grpSp>
      <p:grpSp>
        <p:nvGrpSpPr>
          <p:cNvPr id="95" name="Группа 94"/>
          <p:cNvGrpSpPr>
            <a:grpSpLocks/>
          </p:cNvGrpSpPr>
          <p:nvPr/>
        </p:nvGrpSpPr>
        <p:grpSpPr bwMode="auto">
          <a:xfrm>
            <a:off x="5652120" y="4352312"/>
            <a:ext cx="2880320" cy="451686"/>
            <a:chOff x="6300192" y="944727"/>
            <a:chExt cx="2664296" cy="2484274"/>
          </a:xfrm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97" name="Заголовок 1"/>
            <p:cNvSpPr>
              <a:spLocks/>
            </p:cNvSpPr>
            <p:nvPr/>
          </p:nvSpPr>
          <p:spPr bwMode="auto">
            <a:xfrm>
              <a:off x="6300193" y="944727"/>
              <a:ext cx="2664294" cy="1296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t"/>
            <a:lstStyle/>
            <a:p>
              <a:pPr algn="ctr"/>
              <a:r>
                <a:rPr lang="ru-RU" sz="1900" b="1" dirty="0" smtClean="0">
                  <a:solidFill>
                    <a:srgbClr val="820000"/>
                  </a:solidFill>
                </a:rPr>
                <a:t>163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в </a:t>
              </a:r>
              <a:r>
                <a:rPr lang="ru-RU" sz="1900" b="1" dirty="0" smtClean="0">
                  <a:solidFill>
                    <a:srgbClr val="820000"/>
                  </a:solidFill>
                </a:rPr>
                <a:t>7</a:t>
              </a:r>
              <a:r>
                <a:rPr lang="ru-RU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созыве</a:t>
              </a:r>
            </a:p>
            <a:p>
              <a:pPr algn="ctr"/>
              <a:endParaRPr lang="ru-RU" sz="7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endParaRPr>
            </a:p>
          </p:txBody>
        </p:sp>
      </p:grpSp>
      <p:sp>
        <p:nvSpPr>
          <p:cNvPr id="98" name="Заголовок 1"/>
          <p:cNvSpPr>
            <a:spLocks/>
          </p:cNvSpPr>
          <p:nvPr/>
        </p:nvSpPr>
        <p:spPr bwMode="auto">
          <a:xfrm>
            <a:off x="5436096" y="3579862"/>
            <a:ext cx="3312368" cy="58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/>
            <a:r>
              <a:rPr lang="ru-RU" altLang="ko-KR" sz="4000" b="1" dirty="0" smtClean="0">
                <a:solidFill>
                  <a:srgbClr val="820000"/>
                </a:solidFill>
              </a:rPr>
              <a:t>375</a:t>
            </a:r>
            <a:r>
              <a:rPr lang="ru-RU" altLang="ko-KR" sz="2000" b="1" dirty="0" smtClean="0">
                <a:solidFill>
                  <a:srgbClr val="385D8A"/>
                </a:solidFill>
              </a:rPr>
              <a:t> постановлений</a:t>
            </a:r>
            <a:endParaRPr lang="ko-KR" altLang="en-US" b="1" dirty="0" smtClean="0">
              <a:solidFill>
                <a:srgbClr val="385D8A"/>
              </a:solidFill>
            </a:endParaRPr>
          </a:p>
        </p:txBody>
      </p:sp>
      <p:sp>
        <p:nvSpPr>
          <p:cNvPr id="99" name="Line 18"/>
          <p:cNvSpPr>
            <a:spLocks noChangeShapeType="1"/>
          </p:cNvSpPr>
          <p:nvPr/>
        </p:nvSpPr>
        <p:spPr bwMode="auto">
          <a:xfrm flipH="1">
            <a:off x="5436096" y="3507854"/>
            <a:ext cx="0" cy="108012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Line 18"/>
          <p:cNvSpPr>
            <a:spLocks noChangeShapeType="1"/>
          </p:cNvSpPr>
          <p:nvPr/>
        </p:nvSpPr>
        <p:spPr bwMode="auto">
          <a:xfrm flipH="1">
            <a:off x="5436097" y="3507854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Line 18"/>
          <p:cNvSpPr>
            <a:spLocks noChangeShapeType="1"/>
          </p:cNvSpPr>
          <p:nvPr/>
        </p:nvSpPr>
        <p:spPr bwMode="auto">
          <a:xfrm flipH="1">
            <a:off x="5436097" y="4587974"/>
            <a:ext cx="216024" cy="0"/>
          </a:xfrm>
          <a:prstGeom prst="line">
            <a:avLst/>
          </a:prstGeom>
          <a:noFill/>
          <a:ln w="19050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4" name="Группа 73"/>
          <p:cNvGrpSpPr>
            <a:grpSpLocks/>
          </p:cNvGrpSpPr>
          <p:nvPr/>
        </p:nvGrpSpPr>
        <p:grpSpPr bwMode="auto">
          <a:xfrm>
            <a:off x="6156176" y="1347614"/>
            <a:ext cx="2016224" cy="1440160"/>
            <a:chOff x="6300192" y="1052736"/>
            <a:chExt cx="2664296" cy="2376265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6300192" y="1052736"/>
              <a:ext cx="2664296" cy="2376265"/>
            </a:xfrm>
            <a:prstGeom prst="roundRect">
              <a:avLst>
                <a:gd name="adj" fmla="val 4641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t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6" name="Заголовок 1"/>
            <p:cNvSpPr>
              <a:spLocks/>
            </p:cNvSpPr>
            <p:nvPr/>
          </p:nvSpPr>
          <p:spPr bwMode="auto">
            <a:xfrm>
              <a:off x="6300193" y="1235526"/>
              <a:ext cx="2664294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t"/>
            <a:lstStyle/>
            <a:p>
              <a:pPr algn="ctr"/>
              <a:r>
                <a:rPr lang="ru-RU" altLang="ko-KR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Рассмотрено</a:t>
              </a:r>
            </a:p>
            <a:p>
              <a:pPr algn="ctr"/>
              <a:r>
                <a:rPr lang="ru-RU" altLang="ko-KR" sz="1900" b="1" dirty="0" smtClean="0">
                  <a:solidFill>
                    <a:srgbClr val="820000"/>
                  </a:solidFill>
                </a:rPr>
                <a:t>329</a:t>
              </a:r>
              <a:r>
                <a:rPr lang="ru-RU" altLang="ko-KR" sz="1900" b="1" dirty="0" smtClean="0">
                  <a:solidFill>
                    <a:schemeClr val="accent1">
                      <a:lumMod val="75000"/>
                    </a:schemeClr>
                  </a:solidFill>
                </a:rPr>
                <a:t> вопросов</a:t>
              </a:r>
              <a:endParaRPr lang="ko-KR" altLang="en-US" sz="1900" b="1" dirty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103" name="Line 13"/>
          <p:cNvSpPr>
            <a:spLocks noChangeShapeType="1"/>
          </p:cNvSpPr>
          <p:nvPr/>
        </p:nvSpPr>
        <p:spPr bwMode="auto">
          <a:xfrm>
            <a:off x="755576" y="3003798"/>
            <a:ext cx="7848872" cy="0"/>
          </a:xfrm>
          <a:prstGeom prst="line">
            <a:avLst/>
          </a:prstGeom>
          <a:noFill/>
          <a:ln w="101600">
            <a:solidFill>
              <a:srgbClr val="385D8A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23528" y="1347614"/>
            <a:ext cx="8640960" cy="36004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0624" y="1707654"/>
            <a:ext cx="452231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511660" y="915566"/>
            <a:ext cx="6120680" cy="360040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w="25400" cap="rnd">
            <a:solidFill>
              <a:schemeClr val="accent1">
                <a:lumMod val="75000"/>
              </a:schemeClr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385D8A"/>
                </a:solidFill>
              </a:rPr>
              <a:t>Из числа принятых областных законов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60032" y="1707654"/>
            <a:ext cx="4088212" cy="261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835696" y="699542"/>
            <a:ext cx="5544616" cy="360040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cap="rnd">
            <a:solidFill>
              <a:schemeClr val="bg1"/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385D8A"/>
                </a:solidFill>
              </a:rPr>
              <a:t>В 2018 году проведено:</a:t>
            </a:r>
          </a:p>
        </p:txBody>
      </p:sp>
      <p:sp>
        <p:nvSpPr>
          <p:cNvPr id="13" name="Заголовок 1"/>
          <p:cNvSpPr>
            <a:spLocks/>
          </p:cNvSpPr>
          <p:nvPr/>
        </p:nvSpPr>
        <p:spPr bwMode="auto">
          <a:xfrm>
            <a:off x="1403648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blackWhite">
          <a:xfrm>
            <a:off x="467544" y="1131590"/>
            <a:ext cx="8208912" cy="792088"/>
          </a:xfrm>
          <a:prstGeom prst="roundRect">
            <a:avLst>
              <a:gd name="adj" fmla="val 9106"/>
            </a:avLst>
          </a:prstGeom>
          <a:solidFill>
            <a:srgbClr val="385D8A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ru-RU" sz="1900" b="1" dirty="0" smtClean="0">
                <a:solidFill>
                  <a:schemeClr val="bg1"/>
                </a:solidFill>
              </a:rPr>
              <a:t>19</a:t>
            </a:r>
            <a:r>
              <a:rPr lang="en-US" sz="1900" b="1" dirty="0" smtClean="0">
                <a:solidFill>
                  <a:schemeClr val="bg1"/>
                </a:solidFill>
              </a:rPr>
              <a:t>5</a:t>
            </a:r>
            <a:r>
              <a:rPr lang="ru-RU" sz="1900" b="1" dirty="0" smtClean="0">
                <a:solidFill>
                  <a:schemeClr val="bg1"/>
                </a:solidFill>
              </a:rPr>
              <a:t>  заседаний профильных комитетов, в том числе </a:t>
            </a:r>
          </a:p>
          <a:p>
            <a:r>
              <a:rPr lang="ru-RU" sz="1900" b="1" dirty="0" smtClean="0">
                <a:solidFill>
                  <a:schemeClr val="bg1"/>
                </a:solidFill>
              </a:rPr>
              <a:t>в 28 муниципальных образованиях региона</a:t>
            </a:r>
            <a:endParaRPr lang="en-US" sz="1900" b="1" dirty="0">
              <a:solidFill>
                <a:schemeClr val="bg1"/>
              </a:solidFill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blackWhite">
          <a:xfrm>
            <a:off x="467544" y="1995686"/>
            <a:ext cx="4680520" cy="648072"/>
          </a:xfrm>
          <a:prstGeom prst="roundRect">
            <a:avLst>
              <a:gd name="adj" fmla="val 9106"/>
            </a:avLst>
          </a:prstGeom>
          <a:solidFill>
            <a:schemeClr val="bg1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228600" indent="-228600" algn="just"/>
            <a:r>
              <a:rPr lang="ru-RU" sz="1900" b="1" dirty="0" smtClean="0">
                <a:solidFill>
                  <a:srgbClr val="820000"/>
                </a:solidFill>
              </a:rPr>
              <a:t>3</a:t>
            </a:r>
            <a:r>
              <a:rPr lang="ru-RU" sz="1200" b="1" dirty="0" smtClean="0">
                <a:solidFill>
                  <a:srgbClr val="385D8A"/>
                </a:solidFill>
              </a:rPr>
              <a:t> заседания  Координационного  Совета </a:t>
            </a:r>
          </a:p>
          <a:p>
            <a:pPr marL="228600" indent="-228600" algn="just"/>
            <a:r>
              <a:rPr lang="ru-RU" sz="1200" b="1" dirty="0" smtClean="0">
                <a:solidFill>
                  <a:srgbClr val="385D8A"/>
                </a:solidFill>
              </a:rPr>
              <a:t>представительных органов муниципальных</a:t>
            </a:r>
          </a:p>
          <a:p>
            <a:pPr marL="228600" indent="-228600" algn="just"/>
            <a:r>
              <a:rPr lang="ru-RU" sz="1200" b="1" dirty="0" smtClean="0">
                <a:solidFill>
                  <a:srgbClr val="385D8A"/>
                </a:solidFill>
              </a:rPr>
              <a:t>образований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blackWhite">
          <a:xfrm>
            <a:off x="467544" y="2697510"/>
            <a:ext cx="4680520" cy="522312"/>
          </a:xfrm>
          <a:prstGeom prst="roundRect">
            <a:avLst>
              <a:gd name="adj" fmla="val 9106"/>
            </a:avLst>
          </a:prstGeom>
          <a:solidFill>
            <a:srgbClr val="385D8A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indent="-342900"/>
            <a:r>
              <a:rPr lang="ru-RU" sz="1900" b="1" dirty="0" smtClean="0">
                <a:solidFill>
                  <a:schemeClr val="bg1"/>
                </a:solidFill>
              </a:rPr>
              <a:t>8</a:t>
            </a:r>
            <a:r>
              <a:rPr lang="ru-RU" sz="1900" b="1" dirty="0" smtClean="0">
                <a:solidFill>
                  <a:srgbClr val="820000"/>
                </a:solidFill>
              </a:rPr>
              <a:t> </a:t>
            </a:r>
            <a:r>
              <a:rPr lang="ru-RU" sz="1300" b="1" dirty="0" smtClean="0">
                <a:solidFill>
                  <a:schemeClr val="bg1">
                    <a:lumMod val="95000"/>
                  </a:schemeClr>
                </a:solidFill>
              </a:rPr>
              <a:t> заседаний общественных экспертных советов</a:t>
            </a: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gray">
          <a:xfrm>
            <a:off x="467544" y="3291830"/>
            <a:ext cx="4680520" cy="504056"/>
          </a:xfrm>
          <a:prstGeom prst="roundRect">
            <a:avLst>
              <a:gd name="adj" fmla="val 9106"/>
            </a:avLst>
          </a:prstGeom>
          <a:solidFill>
            <a:schemeClr val="bg1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ru-RU" sz="1900" b="1" dirty="0" smtClean="0">
                <a:solidFill>
                  <a:srgbClr val="820000"/>
                </a:solidFill>
              </a:rPr>
              <a:t>20</a:t>
            </a:r>
            <a:r>
              <a:rPr lang="ru-RU" sz="1400" b="1" dirty="0" smtClean="0">
                <a:solidFill>
                  <a:srgbClr val="385D8A"/>
                </a:solidFill>
              </a:rPr>
              <a:t>  </a:t>
            </a:r>
            <a:r>
              <a:rPr lang="ru-RU" sz="1200" b="1" dirty="0" smtClean="0">
                <a:solidFill>
                  <a:srgbClr val="385D8A"/>
                </a:solidFill>
              </a:rPr>
              <a:t>«круглых столов»</a:t>
            </a:r>
            <a:endParaRPr lang="en-US" sz="1200" b="1" dirty="0" smtClean="0">
              <a:solidFill>
                <a:srgbClr val="385D8A"/>
              </a:solidFill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gray">
          <a:xfrm>
            <a:off x="467544" y="3867894"/>
            <a:ext cx="4680520" cy="480442"/>
          </a:xfrm>
          <a:prstGeom prst="roundRect">
            <a:avLst>
              <a:gd name="adj" fmla="val 9106"/>
            </a:avLst>
          </a:prstGeom>
          <a:solidFill>
            <a:srgbClr val="385D8A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ru-RU" sz="1900" b="1" dirty="0" smtClean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ru-RU" b="1" dirty="0" smtClean="0">
                <a:solidFill>
                  <a:srgbClr val="FFFFFF"/>
                </a:solidFill>
              </a:rPr>
              <a:t>  </a:t>
            </a:r>
            <a:r>
              <a:rPr lang="ru-RU" sz="1300" b="1" dirty="0" smtClean="0">
                <a:solidFill>
                  <a:schemeClr val="bg1">
                    <a:lumMod val="95000"/>
                  </a:schemeClr>
                </a:solidFill>
              </a:rPr>
              <a:t>депутатских слушаний</a:t>
            </a: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gray">
          <a:xfrm>
            <a:off x="467544" y="4395564"/>
            <a:ext cx="8136904" cy="336426"/>
          </a:xfrm>
          <a:prstGeom prst="roundRect">
            <a:avLst>
              <a:gd name="adj" fmla="val 9106"/>
            </a:avLst>
          </a:prstGeom>
          <a:solidFill>
            <a:schemeClr val="bg1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ru-RU" sz="1900" b="1" dirty="0" smtClean="0">
                <a:solidFill>
                  <a:srgbClr val="820000"/>
                </a:solidFill>
              </a:rPr>
              <a:t>9</a:t>
            </a:r>
            <a:r>
              <a:rPr lang="ru-RU" b="1" dirty="0" smtClean="0">
                <a:solidFill>
                  <a:srgbClr val="FFFFFF"/>
                </a:solidFill>
              </a:rPr>
              <a:t> </a:t>
            </a:r>
            <a:r>
              <a:rPr lang="ru-RU" sz="1200" b="1" dirty="0" smtClean="0">
                <a:solidFill>
                  <a:srgbClr val="385D8A"/>
                </a:solidFill>
              </a:rPr>
              <a:t>«правительственных часов»</a:t>
            </a:r>
            <a:endParaRPr lang="en-US" sz="1200" b="1" dirty="0" smtClean="0">
              <a:solidFill>
                <a:srgbClr val="385D8A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38905" y="1939477"/>
            <a:ext cx="3537551" cy="236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79512" y="1059582"/>
            <a:ext cx="8856984" cy="396044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4139952" y="3147814"/>
            <a:ext cx="4608512" cy="1656184"/>
          </a:xfrm>
          <a:prstGeom prst="roundRect">
            <a:avLst>
              <a:gd name="adj" fmla="val 4641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1"/>
          <a:lstStyle/>
          <a:p>
            <a:pPr algn="r" fontAlgn="b"/>
            <a:endParaRPr lang="ru-RU" sz="900" b="1" dirty="0" smtClean="0">
              <a:solidFill>
                <a:srgbClr val="385D8A"/>
              </a:solidFill>
              <a:latin typeface="Arial" pitchFamily="34" charset="0"/>
              <a:cs typeface="Arial" pitchFamily="34" charset="0"/>
            </a:endParaRPr>
          </a:p>
          <a:p>
            <a:pPr algn="r" fontAlgn="b"/>
            <a:endParaRPr lang="ru-RU" sz="900" b="1" dirty="0" smtClean="0">
              <a:solidFill>
                <a:srgbClr val="385D8A"/>
              </a:solidFill>
              <a:latin typeface="Arial" pitchFamily="34" charset="0"/>
              <a:cs typeface="Arial" pitchFamily="34" charset="0"/>
            </a:endParaRPr>
          </a:p>
          <a:p>
            <a:pPr algn="r" fontAlgn="b"/>
            <a:endParaRPr lang="ru-RU" sz="900" b="1" dirty="0" smtClean="0">
              <a:solidFill>
                <a:srgbClr val="385D8A"/>
              </a:solidFill>
              <a:latin typeface="Arial" pitchFamily="34" charset="0"/>
              <a:cs typeface="Arial" pitchFamily="34" charset="0"/>
            </a:endParaRPr>
          </a:p>
          <a:p>
            <a:pPr algn="r" fontAlgn="b"/>
            <a:r>
              <a:rPr lang="ru-RU" sz="900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               дотации из федерального бюджета   </a:t>
            </a:r>
            <a:r>
              <a:rPr lang="ru-RU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1 285 161,0</a:t>
            </a:r>
          </a:p>
          <a:p>
            <a:pPr algn="r" fontAlgn="b"/>
            <a:r>
              <a:rPr lang="ru-RU" sz="900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субсидии из областного бюджета  </a:t>
            </a:r>
            <a:r>
              <a:rPr lang="ru-RU" sz="800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ru-RU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585 070,6</a:t>
            </a:r>
          </a:p>
          <a:p>
            <a:pPr algn="r" fontAlgn="b"/>
            <a:endParaRPr lang="ru-RU" b="1" dirty="0">
              <a:solidFill>
                <a:srgbClr val="385D8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539552" y="1203598"/>
            <a:ext cx="8208912" cy="1008112"/>
          </a:xfrm>
          <a:prstGeom prst="foldedCorner">
            <a:avLst/>
          </a:prstGeom>
          <a:solidFill>
            <a:schemeClr val="bg1"/>
          </a:solidFill>
          <a:ln>
            <a:solidFill>
              <a:srgbClr val="385D8A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Исполнение постановления Конституционного Суда по установлению минимального размера оплаты труда с учетом компенсационных выплат за работу в особых климатических условиях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2499742"/>
            <a:ext cx="374441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1000" dirty="0" smtClean="0">
                <a:solidFill>
                  <a:srgbClr val="385D8A"/>
                </a:solidFill>
              </a:rPr>
              <a:t>- доведение МРОТ до 9 489 рублей с 1 января 2018 года</a:t>
            </a:r>
            <a:endParaRPr lang="ru-RU" sz="1000" dirty="0">
              <a:solidFill>
                <a:srgbClr val="385D8A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2715766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1000" dirty="0" smtClean="0">
                <a:solidFill>
                  <a:srgbClr val="385D8A"/>
                </a:solidFill>
              </a:rPr>
              <a:t>- доведение МРОТ до 11 163 рублей с 1 мая 2018 года</a:t>
            </a:r>
          </a:p>
          <a:p>
            <a:pPr fontAlgn="t"/>
            <a:endParaRPr lang="ru-RU" sz="1000" dirty="0">
              <a:solidFill>
                <a:srgbClr val="385D8A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3219821"/>
            <a:ext cx="4615824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050" b="1" dirty="0" smtClean="0">
                <a:solidFill>
                  <a:srgbClr val="385D8A"/>
                </a:solidFill>
              </a:rPr>
              <a:t>Потребность на повышение МРОТ в 2018 году (тыс. рублей)</a:t>
            </a:r>
          </a:p>
          <a:p>
            <a:pPr fontAlgn="ctr"/>
            <a:r>
              <a:rPr lang="ru-RU" sz="2400" b="1" dirty="0" smtClean="0">
                <a:solidFill>
                  <a:srgbClr val="385D8A"/>
                </a:solidFill>
              </a:rPr>
              <a:t>              1 811 842,6 </a:t>
            </a:r>
            <a:endParaRPr lang="ru-RU" sz="2400" b="1" dirty="0">
              <a:solidFill>
                <a:srgbClr val="385D8A"/>
              </a:solidFill>
            </a:endParaRPr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37261" y="3651870"/>
            <a:ext cx="500515" cy="95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SERVERDISK\pressa\Ф  О  Т  О\К О М И Т Е Т Ы\комитет по бюджету и налоговой политике\2017-03-20 Заседание комитета по бюджету\DSC_68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27734"/>
            <a:ext cx="3512881" cy="232669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547664" y="195486"/>
            <a:ext cx="576064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79512" y="1059582"/>
            <a:ext cx="8856984" cy="396044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67644" y="627534"/>
            <a:ext cx="6408712" cy="720080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cap="rnd">
            <a:solidFill>
              <a:schemeClr val="bg1"/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385D8A"/>
                </a:solidFill>
                <a:latin typeface="Georgia" pitchFamily="18" charset="0"/>
              </a:rPr>
              <a:t>Приоритетные направления </a:t>
            </a:r>
          </a:p>
          <a:p>
            <a:pPr lvl="0" algn="ctr"/>
            <a:r>
              <a:rPr lang="ru-RU" sz="1600" b="1" dirty="0" smtClean="0">
                <a:solidFill>
                  <a:srgbClr val="385D8A"/>
                </a:solidFill>
                <a:latin typeface="Georgia" pitchFamily="18" charset="0"/>
              </a:rPr>
              <a:t>в совершенствовании регионального законодательства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1511660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11560" y="2283718"/>
            <a:ext cx="5328592" cy="720080"/>
          </a:xfrm>
          <a:prstGeom prst="foldedCorner">
            <a:avLst/>
          </a:prstGeom>
          <a:solidFill>
            <a:schemeClr val="bg1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Государственное  устройство и местное самоуправление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611560" y="1347614"/>
            <a:ext cx="5328592" cy="720080"/>
          </a:xfrm>
          <a:prstGeom prst="foldedCorner">
            <a:avLst/>
          </a:prstGeom>
          <a:solidFill>
            <a:srgbClr val="385D8A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Здравоохранение, социальная политика и демография</a:t>
            </a:r>
          </a:p>
        </p:txBody>
      </p:sp>
      <p:pic>
        <p:nvPicPr>
          <p:cNvPr id="1028" name="Picture 4" descr="\\SERVERDISK\pressa\Ф  О  Т  О\К О М И Т Е Т Ы\Комитет по здравоохранению\7 созыв\2018-11- круглый стол по поводу Водника и школы Поморье\DSC_00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249913"/>
            <a:ext cx="2736304" cy="182589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" name="Picture 2" descr="\\SERVERDISK\pressa\Ф  О  Т  О\К О М И Т Е Т Ы\Комитет по здравоохранению\депутатские слушания перинатальный центр\DSC_01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075806"/>
            <a:ext cx="2736000" cy="182569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\\SERVERDISK\pressa\Ф  О  Т  О\К О М И Т Е Т Ы\6 созыв\комитет по рег политике и вопросам МСУ\2018-03-27 выездное  ком по рег пол и вопр МСУ -Безопасный город\DSC_0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050316"/>
            <a:ext cx="2736000" cy="182569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" name="Picture 4" descr="\\SERVERDISK\pressa\Ф  О  Т  О\К О М И Т Е Т Ы\комитет по законодательству и вопросам МСУ\2018-10-22_заседание комитета по законодательству и вопросам МСУ\DSC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464" y="3064252"/>
            <a:ext cx="2736000" cy="181175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79512" y="1059582"/>
            <a:ext cx="8856984" cy="396044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67644" y="627534"/>
            <a:ext cx="6408712" cy="720080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cap="rnd">
            <a:solidFill>
              <a:schemeClr val="bg1"/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385D8A"/>
                </a:solidFill>
                <a:latin typeface="Georgia" pitchFamily="18" charset="0"/>
              </a:rPr>
              <a:t>Приоритетные направления </a:t>
            </a:r>
          </a:p>
          <a:p>
            <a:pPr lvl="0" algn="ctr"/>
            <a:r>
              <a:rPr lang="ru-RU" sz="1600" b="1" dirty="0" smtClean="0">
                <a:solidFill>
                  <a:srgbClr val="385D8A"/>
                </a:solidFill>
                <a:latin typeface="Georgia" pitchFamily="18" charset="0"/>
              </a:rPr>
              <a:t>в совершенствовании регионального законодательства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1511660" y="195486"/>
            <a:ext cx="61206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Архангельское областное Собрание депутатов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611560" y="3219902"/>
            <a:ext cx="5328592" cy="720000"/>
          </a:xfrm>
          <a:prstGeom prst="foldedCorner">
            <a:avLst/>
          </a:prstGeom>
          <a:solidFill>
            <a:srgbClr val="385D8A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Жилищная политика и коммунальное хозяйство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611560" y="4155926"/>
            <a:ext cx="5328592" cy="720000"/>
          </a:xfrm>
          <a:prstGeom prst="foldedCorner">
            <a:avLst/>
          </a:prstGeom>
          <a:solidFill>
            <a:schemeClr val="bg1"/>
          </a:solidFill>
          <a:ln>
            <a:solidFill>
              <a:srgbClr val="015B65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tIns="18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385D8A"/>
                </a:solidFill>
                <a:latin typeface="Arial" pitchFamily="34" charset="0"/>
                <a:cs typeface="Arial" pitchFamily="34" charset="0"/>
              </a:rPr>
              <a:t>Бюджет и налогообложение</a:t>
            </a:r>
          </a:p>
        </p:txBody>
      </p:sp>
      <p:pic>
        <p:nvPicPr>
          <p:cNvPr id="1026" name="Picture 2" descr="\\SERVERDISK\pressa\Ф  О  Т  О\К О М И Т Е Т Ы\комитет по бюджету и налоговой политике\11-12-2017 комитет по бюджету\77799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2" y="1347614"/>
            <a:ext cx="2736304" cy="182003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0" name="Picture 2" descr="\\SERVERDISK\pressa\Ф  О  Т  О\К О М И Т Е Т Ы\комитет по бюджету и налоговой политике\2018-05-23 комитет по бюджету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347614"/>
            <a:ext cx="2736000" cy="182569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1" name="Picture 3" descr="\\SERVERDISK\pressa\Ф  О  Т  О\К О М И Т Е Т Ы\комитет по ЖКХ\2018-05-22 комитет по ЖКХ\DSC_00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347614"/>
            <a:ext cx="2736000" cy="182569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2" name="Picture 4" descr="\\SERVERDISK\pressa\Ф  О  Т  О\К О М И Т Е Т Ы\комитет по бюджету и налоговой политике\7 созыв\DSC_13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147814"/>
            <a:ext cx="2736000" cy="182569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521306" y="1275606"/>
            <a:ext cx="8443181" cy="3384376"/>
          </a:xfrm>
          <a:prstGeom prst="roundRect">
            <a:avLst>
              <a:gd name="adj" fmla="val 4515"/>
            </a:avLst>
          </a:prstGeom>
          <a:solidFill>
            <a:schemeClr val="bg1">
              <a:alpha val="7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85D8A"/>
              </a:solidFill>
            </a:endParaRPr>
          </a:p>
        </p:txBody>
      </p:sp>
      <p:pic>
        <p:nvPicPr>
          <p:cNvPr id="29" name="Рисунок 28" descr="бюдж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491630"/>
            <a:ext cx="2232248" cy="3374737"/>
          </a:xfrm>
          <a:prstGeom prst="rect">
            <a:avLst/>
          </a:prstGeom>
          <a:ln w="88900">
            <a:noFill/>
          </a:ln>
          <a:effectLst>
            <a:softEdge rad="63500"/>
          </a:effectLst>
        </p:spPr>
      </p:pic>
      <p:grpSp>
        <p:nvGrpSpPr>
          <p:cNvPr id="2" name="Группа 51"/>
          <p:cNvGrpSpPr/>
          <p:nvPr/>
        </p:nvGrpSpPr>
        <p:grpSpPr>
          <a:xfrm>
            <a:off x="827584" y="1779662"/>
            <a:ext cx="2376263" cy="936104"/>
            <a:chOff x="1043608" y="1440196"/>
            <a:chExt cx="2816621" cy="1203562"/>
          </a:xfrm>
        </p:grpSpPr>
        <p:grpSp>
          <p:nvGrpSpPr>
            <p:cNvPr id="3" name="Группа 45"/>
            <p:cNvGrpSpPr/>
            <p:nvPr/>
          </p:nvGrpSpPr>
          <p:grpSpPr>
            <a:xfrm>
              <a:off x="1043608" y="1440196"/>
              <a:ext cx="2816621" cy="1203562"/>
              <a:chOff x="1043608" y="1440196"/>
              <a:chExt cx="2816621" cy="1203562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1699989" y="1516480"/>
                <a:ext cx="2160240" cy="966087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1" name="Рисунок 4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32689" t="3318" r="41093" b="62168"/>
              <a:stretch/>
            </p:blipFill>
            <p:spPr>
              <a:xfrm>
                <a:off x="1043608" y="1440196"/>
                <a:ext cx="1109578" cy="1203562"/>
              </a:xfrm>
              <a:prstGeom prst="rect">
                <a:avLst/>
              </a:prstGeom>
            </p:spPr>
          </p:pic>
        </p:grpSp>
        <p:sp>
          <p:nvSpPr>
            <p:cNvPr id="48" name="TextBox 47"/>
            <p:cNvSpPr txBox="1"/>
            <p:nvPr/>
          </p:nvSpPr>
          <p:spPr>
            <a:xfrm>
              <a:off x="2323891" y="1717941"/>
              <a:ext cx="1440161" cy="514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</a:rPr>
                <a:t>Доходы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27947" y="1798576"/>
              <a:ext cx="839887" cy="474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77,2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Группа 55"/>
          <p:cNvGrpSpPr/>
          <p:nvPr/>
        </p:nvGrpSpPr>
        <p:grpSpPr>
          <a:xfrm>
            <a:off x="539552" y="3363838"/>
            <a:ext cx="2664296" cy="920063"/>
            <a:chOff x="4139952" y="3075806"/>
            <a:chExt cx="2781762" cy="1280103"/>
          </a:xfrm>
        </p:grpSpPr>
        <p:grpSp>
          <p:nvGrpSpPr>
            <p:cNvPr id="5" name="Группа 42"/>
            <p:cNvGrpSpPr/>
            <p:nvPr/>
          </p:nvGrpSpPr>
          <p:grpSpPr>
            <a:xfrm>
              <a:off x="4139952" y="3075806"/>
              <a:ext cx="2781762" cy="1280103"/>
              <a:chOff x="206062" y="193183"/>
              <a:chExt cx="4365938" cy="2009104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1223493" y="424070"/>
                <a:ext cx="3348507" cy="1497495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0" name="Рисунок 3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2654" t="3318" r="71128" b="62168"/>
              <a:stretch/>
            </p:blipFill>
            <p:spPr>
              <a:xfrm>
                <a:off x="206062" y="193183"/>
                <a:ext cx="1769975" cy="2009104"/>
              </a:xfrm>
              <a:prstGeom prst="rect">
                <a:avLst/>
              </a:prstGeom>
            </p:spPr>
          </p:pic>
        </p:grpSp>
        <p:sp>
          <p:nvSpPr>
            <p:cNvPr id="50" name="TextBox 49"/>
            <p:cNvSpPr txBox="1"/>
            <p:nvPr/>
          </p:nvSpPr>
          <p:spPr>
            <a:xfrm>
              <a:off x="5436096" y="3507854"/>
              <a:ext cx="1440160" cy="556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</a:rPr>
                <a:t>Расходы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78980" y="3435846"/>
              <a:ext cx="916097" cy="556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</a:rPr>
                <a:t>80,7</a:t>
              </a:r>
              <a:endParaRPr lang="ru-RU" sz="20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Группа 54"/>
          <p:cNvGrpSpPr/>
          <p:nvPr/>
        </p:nvGrpSpPr>
        <p:grpSpPr>
          <a:xfrm>
            <a:off x="1115616" y="2575573"/>
            <a:ext cx="2448272" cy="932281"/>
            <a:chOff x="1123845" y="2787774"/>
            <a:chExt cx="2728075" cy="1292321"/>
          </a:xfrm>
        </p:grpSpPr>
        <p:grpSp>
          <p:nvGrpSpPr>
            <p:cNvPr id="7" name="Группа 44"/>
            <p:cNvGrpSpPr/>
            <p:nvPr/>
          </p:nvGrpSpPr>
          <p:grpSpPr>
            <a:xfrm>
              <a:off x="1123845" y="2787774"/>
              <a:ext cx="2728075" cy="1292321"/>
              <a:chOff x="582966" y="1373893"/>
              <a:chExt cx="4241197" cy="2009104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1475656" y="1635646"/>
                <a:ext cx="3348507" cy="1497495"/>
              </a:xfrm>
              <a:prstGeom prst="rect">
                <a:avLst/>
              </a:prstGeom>
              <a:ln>
                <a:solidFill>
                  <a:srgbClr val="D50056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2" name="Рисунок 4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3221" t="3097" r="10561" b="62389"/>
              <a:stretch/>
            </p:blipFill>
            <p:spPr>
              <a:xfrm>
                <a:off x="582966" y="1373893"/>
                <a:ext cx="1746375" cy="2009104"/>
              </a:xfrm>
              <a:prstGeom prst="rect">
                <a:avLst/>
              </a:prstGeom>
            </p:spPr>
          </p:pic>
        </p:grpSp>
        <p:sp>
          <p:nvSpPr>
            <p:cNvPr id="53" name="TextBox 52"/>
            <p:cNvSpPr txBox="1"/>
            <p:nvPr/>
          </p:nvSpPr>
          <p:spPr>
            <a:xfrm>
              <a:off x="2267744" y="3219823"/>
              <a:ext cx="1584176" cy="554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</a:rPr>
                <a:t>Дефицит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386395" y="3101806"/>
              <a:ext cx="625068" cy="554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</a:rPr>
                <a:t>3,5</a:t>
              </a:r>
              <a:endParaRPr lang="ru-RU" sz="20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2087724" y="843558"/>
            <a:ext cx="4968552" cy="360040"/>
          </a:xfrm>
          <a:prstGeom prst="roundRect">
            <a:avLst/>
          </a:prstGeom>
          <a:solidFill>
            <a:prstClr val="white">
              <a:lumMod val="95000"/>
              <a:alpha val="76000"/>
            </a:prstClr>
          </a:solidFill>
          <a:ln cap="rnd">
            <a:solidFill>
              <a:schemeClr val="bg1"/>
            </a:solidFill>
            <a:round/>
          </a:ln>
          <a:scene3d>
            <a:camera prst="perspective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 rtlCol="0">
            <a:noAutofit/>
          </a:bodyPr>
          <a:lstStyle/>
          <a:p>
            <a:pPr lvl="0"/>
            <a:r>
              <a:rPr lang="ru-RU" sz="1600" b="1" dirty="0" smtClean="0">
                <a:solidFill>
                  <a:srgbClr val="385D8A"/>
                </a:solidFill>
              </a:rPr>
              <a:t>Основные показатели бюджета на 2019 год</a:t>
            </a: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4572000" y="1779662"/>
            <a:ext cx="4176464" cy="738664"/>
          </a:xfrm>
          <a:prstGeom prst="chevron">
            <a:avLst>
              <a:gd name="adj" fmla="val 16468"/>
            </a:avLst>
          </a:prstGeom>
          <a:solidFill>
            <a:srgbClr val="385D8A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bg1"/>
                </a:solidFill>
              </a:rPr>
              <a:t>Расходы на отрасли </a:t>
            </a:r>
            <a:r>
              <a:rPr lang="ru-RU" sz="1200" i="1" dirty="0" smtClean="0">
                <a:solidFill>
                  <a:schemeClr val="bg1"/>
                </a:solidFill>
              </a:rPr>
              <a:t>социальной сферы</a:t>
            </a:r>
            <a:r>
              <a:rPr lang="ru-RU" sz="1000" dirty="0" smtClean="0">
                <a:solidFill>
                  <a:schemeClr val="bg1"/>
                </a:solidFill>
              </a:rPr>
              <a:t> </a:t>
            </a:r>
            <a:r>
              <a:rPr lang="ru-RU" sz="1000" b="1" dirty="0" smtClean="0">
                <a:solidFill>
                  <a:schemeClr val="bg1"/>
                </a:solidFill>
              </a:rPr>
              <a:t>(образование, здравоохранение, социальная политика, культура и кинематография, физическая культура и спорт)</a:t>
            </a:r>
          </a:p>
          <a:p>
            <a:endParaRPr lang="ru-RU" sz="1000" b="1" dirty="0" smtClean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40352" y="213970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64,8 %</a:t>
            </a: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gray">
          <a:xfrm>
            <a:off x="4572000" y="2804903"/>
            <a:ext cx="4176464" cy="430887"/>
          </a:xfrm>
          <a:prstGeom prst="chevron">
            <a:avLst>
              <a:gd name="adj" fmla="val 16468"/>
            </a:avLst>
          </a:prstGeom>
          <a:solidFill>
            <a:srgbClr val="385D8A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t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bg1"/>
                </a:solidFill>
              </a:rPr>
              <a:t>Расходы на  </a:t>
            </a:r>
            <a:r>
              <a:rPr lang="ru-RU" sz="1200" i="1" dirty="0" smtClean="0">
                <a:solidFill>
                  <a:schemeClr val="bg1"/>
                </a:solidFill>
              </a:rPr>
              <a:t>национальную экономику</a:t>
            </a:r>
          </a:p>
          <a:p>
            <a:endParaRPr lang="ru-RU" sz="1000" b="1" dirty="0" smtClean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40352" y="281971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13,3 %</a:t>
            </a: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gray">
          <a:xfrm>
            <a:off x="4572000" y="3668999"/>
            <a:ext cx="4104456" cy="864000"/>
          </a:xfrm>
          <a:prstGeom prst="chevron">
            <a:avLst>
              <a:gd name="adj" fmla="val 16468"/>
            </a:avLst>
          </a:prstGeom>
          <a:solidFill>
            <a:srgbClr val="385D8A"/>
          </a:soli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t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</a:rPr>
              <a:t>межбюджетные трансферты общего характера бюджетам субъектов Российской Федерации и муниципальных образований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96336" y="404384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7,2 %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3568" y="444395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85091"/>
                </a:solidFill>
              </a:rPr>
              <a:t>*млрд. рублей</a:t>
            </a:r>
            <a:endParaRPr lang="ru-RU" sz="1200" b="1" dirty="0">
              <a:solidFill>
                <a:srgbClr val="08509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15995</TotalTime>
  <Words>500</Words>
  <Application>Microsoft Office PowerPoint</Application>
  <PresentationFormat>Экран (16:9)</PresentationFormat>
  <Paragraphs>116</Paragraphs>
  <Slides>13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Constantia</vt:lpstr>
      <vt:lpstr>Tahoma</vt:lpstr>
      <vt:lpstr>Georgia</vt:lpstr>
      <vt:lpstr>宋体</vt:lpstr>
      <vt:lpstr>HY신명조</vt:lpstr>
      <vt:lpstr>Calibri</vt:lpstr>
      <vt:lpstr>Wingdings 2</vt:lpstr>
      <vt:lpstr>Times New Roman</vt:lpstr>
      <vt:lpstr>1_Поток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.</dc:creator>
  <cp:lastModifiedBy>habarova</cp:lastModifiedBy>
  <cp:revision>1437</cp:revision>
  <dcterms:created xsi:type="dcterms:W3CDTF">2012-09-25T11:49:13Z</dcterms:created>
  <dcterms:modified xsi:type="dcterms:W3CDTF">2019-02-13T05:15:34Z</dcterms:modified>
</cp:coreProperties>
</file>